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85" r:id="rId2"/>
    <p:sldId id="256" r:id="rId3"/>
    <p:sldId id="257" r:id="rId4"/>
    <p:sldId id="284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73" r:id="rId13"/>
    <p:sldId id="274" r:id="rId14"/>
    <p:sldId id="276" r:id="rId15"/>
    <p:sldId id="275" r:id="rId16"/>
    <p:sldId id="268" r:id="rId17"/>
    <p:sldId id="269" r:id="rId18"/>
    <p:sldId id="278" r:id="rId19"/>
    <p:sldId id="286" r:id="rId20"/>
    <p:sldId id="270" r:id="rId21"/>
    <p:sldId id="271" r:id="rId22"/>
    <p:sldId id="281" r:id="rId23"/>
    <p:sldId id="282" r:id="rId24"/>
    <p:sldId id="279" r:id="rId25"/>
    <p:sldId id="283" r:id="rId26"/>
    <p:sldId id="2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6395" autoAdjust="0"/>
  </p:normalViewPr>
  <p:slideViewPr>
    <p:cSldViewPr snapToGrid="0">
      <p:cViewPr varScale="1">
        <p:scale>
          <a:sx n="89" d="100"/>
          <a:sy n="89" d="100"/>
        </p:scale>
        <p:origin x="-132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76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98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81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6643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29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3509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565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011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35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1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3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6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7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60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728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386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53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MSIPCMContentMarking" descr="{&quot;HashCode&quot;:24823256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xmlns="" id="{9E375E52-528E-4C62-A627-89E3587ABEE0}"/>
              </a:ext>
            </a:extLst>
          </p:cNvPr>
          <p:cNvSpPr txBox="1"/>
          <p:nvPr userDrawn="1"/>
        </p:nvSpPr>
        <p:spPr>
          <a:xfrm>
            <a:off x="0" y="6595656"/>
            <a:ext cx="133983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cs-CZ" sz="1000">
                <a:solidFill>
                  <a:srgbClr val="000000"/>
                </a:solidFill>
                <a:latin typeface="Calibri" panose="020F0502020204030204" pitchFamily="34" charset="0"/>
              </a:rPr>
              <a:t>Classification: Public</a:t>
            </a:r>
          </a:p>
        </p:txBody>
      </p:sp>
    </p:spTree>
    <p:extLst>
      <p:ext uri="{BB962C8B-B14F-4D97-AF65-F5344CB8AC3E}">
        <p14:creationId xmlns:p14="http://schemas.microsoft.com/office/powerpoint/2010/main" val="28540799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jpg"/><Relationship Id="rId18" Type="http://schemas.openxmlformats.org/officeDocument/2006/relationships/image" Target="../media/image78.jpg"/><Relationship Id="rId26" Type="http://schemas.openxmlformats.org/officeDocument/2006/relationships/image" Target="../media/image86.jpg"/><Relationship Id="rId39" Type="http://schemas.openxmlformats.org/officeDocument/2006/relationships/image" Target="../media/image99.jpg"/><Relationship Id="rId21" Type="http://schemas.openxmlformats.org/officeDocument/2006/relationships/image" Target="../media/image81.jpg"/><Relationship Id="rId34" Type="http://schemas.openxmlformats.org/officeDocument/2006/relationships/image" Target="../media/image94.jpg"/><Relationship Id="rId42" Type="http://schemas.openxmlformats.org/officeDocument/2006/relationships/image" Target="../media/image102.jpg"/><Relationship Id="rId47" Type="http://schemas.openxmlformats.org/officeDocument/2006/relationships/image" Target="../media/image107.jp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6" Type="http://schemas.openxmlformats.org/officeDocument/2006/relationships/image" Target="../media/image76.jpg"/><Relationship Id="rId29" Type="http://schemas.openxmlformats.org/officeDocument/2006/relationships/image" Target="../media/image8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24" Type="http://schemas.openxmlformats.org/officeDocument/2006/relationships/image" Target="../media/image84.jpg"/><Relationship Id="rId32" Type="http://schemas.openxmlformats.org/officeDocument/2006/relationships/image" Target="../media/image92.jpg"/><Relationship Id="rId37" Type="http://schemas.openxmlformats.org/officeDocument/2006/relationships/image" Target="../media/image97.jpg"/><Relationship Id="rId40" Type="http://schemas.openxmlformats.org/officeDocument/2006/relationships/image" Target="../media/image100.jpg"/><Relationship Id="rId45" Type="http://schemas.openxmlformats.org/officeDocument/2006/relationships/image" Target="../media/image105.jpg"/><Relationship Id="rId5" Type="http://schemas.openxmlformats.org/officeDocument/2006/relationships/image" Target="../media/image65.jpg"/><Relationship Id="rId15" Type="http://schemas.openxmlformats.org/officeDocument/2006/relationships/image" Target="../media/image75.jpg"/><Relationship Id="rId23" Type="http://schemas.openxmlformats.org/officeDocument/2006/relationships/image" Target="../media/image83.jpg"/><Relationship Id="rId28" Type="http://schemas.openxmlformats.org/officeDocument/2006/relationships/image" Target="../media/image88.jpg"/><Relationship Id="rId36" Type="http://schemas.openxmlformats.org/officeDocument/2006/relationships/image" Target="../media/image96.jpg"/><Relationship Id="rId10" Type="http://schemas.openxmlformats.org/officeDocument/2006/relationships/image" Target="../media/image70.jpg"/><Relationship Id="rId19" Type="http://schemas.openxmlformats.org/officeDocument/2006/relationships/image" Target="../media/image79.jpg"/><Relationship Id="rId31" Type="http://schemas.openxmlformats.org/officeDocument/2006/relationships/image" Target="../media/image91.jpg"/><Relationship Id="rId44" Type="http://schemas.openxmlformats.org/officeDocument/2006/relationships/image" Target="../media/image104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Relationship Id="rId14" Type="http://schemas.openxmlformats.org/officeDocument/2006/relationships/image" Target="../media/image74.jpg"/><Relationship Id="rId22" Type="http://schemas.openxmlformats.org/officeDocument/2006/relationships/image" Target="../media/image82.jpg"/><Relationship Id="rId27" Type="http://schemas.openxmlformats.org/officeDocument/2006/relationships/image" Target="../media/image87.jpg"/><Relationship Id="rId30" Type="http://schemas.openxmlformats.org/officeDocument/2006/relationships/image" Target="../media/image90.jpg"/><Relationship Id="rId35" Type="http://schemas.openxmlformats.org/officeDocument/2006/relationships/image" Target="../media/image95.jpg"/><Relationship Id="rId43" Type="http://schemas.openxmlformats.org/officeDocument/2006/relationships/image" Target="../media/image103.jpg"/><Relationship Id="rId48" Type="http://schemas.openxmlformats.org/officeDocument/2006/relationships/image" Target="../media/image108.jpg"/><Relationship Id="rId8" Type="http://schemas.openxmlformats.org/officeDocument/2006/relationships/image" Target="../media/image68.jpg"/><Relationship Id="rId3" Type="http://schemas.openxmlformats.org/officeDocument/2006/relationships/image" Target="../media/image63.jpg"/><Relationship Id="rId12" Type="http://schemas.openxmlformats.org/officeDocument/2006/relationships/image" Target="../media/image72.jpg"/><Relationship Id="rId17" Type="http://schemas.openxmlformats.org/officeDocument/2006/relationships/image" Target="../media/image77.jpg"/><Relationship Id="rId25" Type="http://schemas.openxmlformats.org/officeDocument/2006/relationships/image" Target="../media/image85.jpg"/><Relationship Id="rId33" Type="http://schemas.openxmlformats.org/officeDocument/2006/relationships/image" Target="../media/image93.jpg"/><Relationship Id="rId38" Type="http://schemas.openxmlformats.org/officeDocument/2006/relationships/image" Target="../media/image98.jpg"/><Relationship Id="rId46" Type="http://schemas.openxmlformats.org/officeDocument/2006/relationships/image" Target="../media/image106.jpg"/><Relationship Id="rId20" Type="http://schemas.openxmlformats.org/officeDocument/2006/relationships/image" Target="../media/image80.jpg"/><Relationship Id="rId41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jpg"/><Relationship Id="rId18" Type="http://schemas.openxmlformats.org/officeDocument/2006/relationships/image" Target="../media/image123.jpg"/><Relationship Id="rId26" Type="http://schemas.openxmlformats.org/officeDocument/2006/relationships/image" Target="../media/image131.jpg"/><Relationship Id="rId3" Type="http://schemas.openxmlformats.org/officeDocument/2006/relationships/image" Target="../media/image110.jpg"/><Relationship Id="rId21" Type="http://schemas.openxmlformats.org/officeDocument/2006/relationships/image" Target="../media/image126.jpg"/><Relationship Id="rId34" Type="http://schemas.openxmlformats.org/officeDocument/2006/relationships/image" Target="../media/image137.jpg"/><Relationship Id="rId7" Type="http://schemas.openxmlformats.org/officeDocument/2006/relationships/image" Target="../media/image114.jpg"/><Relationship Id="rId12" Type="http://schemas.openxmlformats.org/officeDocument/2006/relationships/image" Target="../media/image32.jpeg"/><Relationship Id="rId17" Type="http://schemas.openxmlformats.org/officeDocument/2006/relationships/image" Target="../media/image61.jpg"/><Relationship Id="rId25" Type="http://schemas.openxmlformats.org/officeDocument/2006/relationships/image" Target="../media/image130.jpg"/><Relationship Id="rId33" Type="http://schemas.openxmlformats.org/officeDocument/2006/relationships/image" Target="../media/image106.jpg"/><Relationship Id="rId2" Type="http://schemas.openxmlformats.org/officeDocument/2006/relationships/image" Target="../media/image109.jpg"/><Relationship Id="rId16" Type="http://schemas.openxmlformats.org/officeDocument/2006/relationships/image" Target="../media/image122.jpg"/><Relationship Id="rId20" Type="http://schemas.openxmlformats.org/officeDocument/2006/relationships/image" Target="../media/image125.jpg"/><Relationship Id="rId29" Type="http://schemas.openxmlformats.org/officeDocument/2006/relationships/image" Target="../media/image7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jpg"/><Relationship Id="rId11" Type="http://schemas.openxmlformats.org/officeDocument/2006/relationships/image" Target="../media/image118.jpg"/><Relationship Id="rId24" Type="http://schemas.openxmlformats.org/officeDocument/2006/relationships/image" Target="../media/image129.jpg"/><Relationship Id="rId32" Type="http://schemas.openxmlformats.org/officeDocument/2006/relationships/image" Target="../media/image136.jpg"/><Relationship Id="rId5" Type="http://schemas.openxmlformats.org/officeDocument/2006/relationships/image" Target="../media/image112.jpg"/><Relationship Id="rId15" Type="http://schemas.openxmlformats.org/officeDocument/2006/relationships/image" Target="../media/image121.jpg"/><Relationship Id="rId23" Type="http://schemas.openxmlformats.org/officeDocument/2006/relationships/image" Target="../media/image128.jpg"/><Relationship Id="rId28" Type="http://schemas.openxmlformats.org/officeDocument/2006/relationships/image" Target="../media/image133.jpg"/><Relationship Id="rId10" Type="http://schemas.openxmlformats.org/officeDocument/2006/relationships/image" Target="../media/image117.jpg"/><Relationship Id="rId19" Type="http://schemas.openxmlformats.org/officeDocument/2006/relationships/image" Target="../media/image124.jpg"/><Relationship Id="rId31" Type="http://schemas.openxmlformats.org/officeDocument/2006/relationships/image" Target="../media/image135.jpg"/><Relationship Id="rId4" Type="http://schemas.openxmlformats.org/officeDocument/2006/relationships/image" Target="../media/image111.jpg"/><Relationship Id="rId9" Type="http://schemas.openxmlformats.org/officeDocument/2006/relationships/image" Target="../media/image116.jpg"/><Relationship Id="rId14" Type="http://schemas.openxmlformats.org/officeDocument/2006/relationships/image" Target="../media/image120.jpg"/><Relationship Id="rId22" Type="http://schemas.openxmlformats.org/officeDocument/2006/relationships/image" Target="../media/image127.jpg"/><Relationship Id="rId27" Type="http://schemas.openxmlformats.org/officeDocument/2006/relationships/image" Target="../media/image132.jpg"/><Relationship Id="rId30" Type="http://schemas.openxmlformats.org/officeDocument/2006/relationships/image" Target="../media/image134.jpg"/><Relationship Id="rId8" Type="http://schemas.openxmlformats.org/officeDocument/2006/relationships/image" Target="../media/image11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gif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4000">
              <a:schemeClr val="accent1">
                <a:lumMod val="40000"/>
                <a:lumOff val="60000"/>
              </a:schemeClr>
            </a:gs>
            <a:gs pos="43000">
              <a:schemeClr val="tx2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246490"/>
            <a:ext cx="8534400" cy="1447138"/>
          </a:xfrm>
        </p:spPr>
        <p:txBody>
          <a:bodyPr/>
          <a:lstStyle/>
          <a:p>
            <a:r>
              <a:rPr lang="cs-CZ" dirty="0"/>
              <a:t>logo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005" y="1370249"/>
            <a:ext cx="8618814" cy="4325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dirty="0">
                <a:solidFill>
                  <a:srgbClr val="006699"/>
                </a:solidFill>
              </a:rPr>
              <a:t>                  </a:t>
            </a:r>
            <a:r>
              <a:rPr lang="cs-CZ" sz="3600" dirty="0">
                <a:solidFill>
                  <a:srgbClr val="006699"/>
                </a:solidFill>
              </a:rPr>
              <a:t>PREZENTACE  </a:t>
            </a:r>
            <a:r>
              <a:rPr lang="cs-CZ" sz="4800" dirty="0">
                <a:solidFill>
                  <a:srgbClr val="006699"/>
                </a:solidFill>
              </a:rPr>
              <a:t>                         </a:t>
            </a:r>
          </a:p>
          <a:p>
            <a:pPr marL="0" indent="0">
              <a:buNone/>
            </a:pPr>
            <a:r>
              <a:rPr lang="cs-CZ" sz="4800" dirty="0">
                <a:solidFill>
                  <a:srgbClr val="0070C0"/>
                </a:solidFill>
              </a:rPr>
              <a:t>    </a:t>
            </a:r>
            <a:r>
              <a:rPr lang="cs-CZ" sz="36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ZAHRANIČNÍ STÁŽ – ŘECKO, ATÉNY </a:t>
            </a:r>
          </a:p>
          <a:p>
            <a:pPr marL="0" indent="0">
              <a:buNone/>
            </a:pPr>
            <a:r>
              <a:rPr lang="cs-CZ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</a:t>
            </a:r>
          </a:p>
          <a:p>
            <a:pPr>
              <a:tabLst>
                <a:tab pos="449263" algn="l"/>
              </a:tabLst>
            </a:pP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DAGMAR SVITÁKOVÁ</a:t>
            </a:r>
          </a:p>
          <a:p>
            <a:pPr>
              <a:tabLst>
                <a:tab pos="449263" algn="l"/>
              </a:tabLst>
            </a:pPr>
            <a:r>
              <a:rPr 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ANDREA KUDLIČKOVÁ </a:t>
            </a:r>
          </a:p>
          <a:p>
            <a:pPr>
              <a:tabLst>
                <a:tab pos="449263" algn="l"/>
              </a:tabLst>
            </a:pPr>
            <a:r>
              <a:rPr 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  26.9. – 29.9.2021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778" y="4338680"/>
            <a:ext cx="1468168" cy="9789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12" y="3914835"/>
            <a:ext cx="1802412" cy="182666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72E68805-0D19-4642-AE4E-78E0246AE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2" r="265" b="27536"/>
          <a:stretch/>
        </p:blipFill>
        <p:spPr bwMode="auto">
          <a:xfrm>
            <a:off x="552090" y="317041"/>
            <a:ext cx="3031473" cy="105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ogo Praha eps vektorové stahování">
            <a:extLst>
              <a:ext uri="{FF2B5EF4-FFF2-40B4-BE49-F238E27FC236}">
                <a16:creationId xmlns:a16="http://schemas.microsoft.com/office/drawing/2014/main" xmlns="" id="{F70369F6-8303-4F8C-B0C1-2A0563B73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556" y="318568"/>
            <a:ext cx="989050" cy="105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882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základní školy</a:t>
            </a:r>
            <a:r>
              <a:rPr lang="cs-CZ" sz="1800" dirty="0">
                <a:solidFill>
                  <a:srgbClr val="0070C0"/>
                </a:solidFill>
              </a:rPr>
              <a:t/>
            </a:r>
            <a:br>
              <a:rPr lang="cs-CZ" sz="1800" dirty="0">
                <a:solidFill>
                  <a:srgbClr val="0070C0"/>
                </a:solidFill>
              </a:rPr>
            </a:br>
            <a:r>
              <a:rPr lang="cs-CZ" sz="2000" dirty="0">
                <a:solidFill>
                  <a:srgbClr val="0070C0"/>
                </a:solidFill>
              </a:rPr>
              <a:t>primární vzdělávání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795549"/>
            <a:ext cx="8534401" cy="4879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200" dirty="0"/>
              <a:t>-     základní školy se nazývají DIMONIKO ( znamená městské )</a:t>
            </a:r>
          </a:p>
          <a:p>
            <a:pPr marL="0" indent="0">
              <a:buNone/>
            </a:pPr>
            <a:r>
              <a:rPr lang="cs-CZ" sz="1200" dirty="0"/>
              <a:t>-     státní základní školy jsou bezplatné, soukromé placené</a:t>
            </a:r>
          </a:p>
          <a:p>
            <a:pPr marL="0" indent="0">
              <a:buNone/>
            </a:pPr>
            <a:r>
              <a:rPr lang="cs-CZ" sz="1200" dirty="0"/>
              <a:t>-     v prvních 2 letech ( 1. a 2. třída ) nejsou děti oficiálně hodnoceny, rodiče získávají pouze ústní hodnocení</a:t>
            </a:r>
          </a:p>
          <a:p>
            <a:pPr marL="0" indent="0">
              <a:buNone/>
            </a:pPr>
            <a:r>
              <a:rPr lang="cs-CZ" sz="1200" dirty="0"/>
              <a:t>-     od 3. třídy jsou děti hodnoceny písemně</a:t>
            </a:r>
          </a:p>
          <a:p>
            <a:pPr marL="0" indent="0">
              <a:buNone/>
            </a:pPr>
            <a:r>
              <a:rPr lang="cs-CZ" sz="1200" dirty="0"/>
              <a:t>-     od 5. třídy jsou hodnoceny na základě písemné zkoušky</a:t>
            </a:r>
          </a:p>
          <a:p>
            <a:pPr marL="0" indent="0">
              <a:buNone/>
            </a:pPr>
            <a:r>
              <a:rPr lang="cs-CZ" sz="1200" dirty="0"/>
              <a:t>-    postupy z jedné třídy do druhé jsou automatické, žáci s nedostatečným výkonem mají možnost opravného </a:t>
            </a:r>
          </a:p>
          <a:p>
            <a:pPr marL="0" indent="0">
              <a:buNone/>
            </a:pPr>
            <a:r>
              <a:rPr lang="cs-CZ" sz="1200" dirty="0"/>
              <a:t>     doučování</a:t>
            </a:r>
          </a:p>
          <a:p>
            <a:pPr marL="0" indent="0">
              <a:buNone/>
            </a:pPr>
            <a:r>
              <a:rPr lang="cs-CZ" sz="1200" dirty="0"/>
              <a:t> -   žáci mají  jednoho učitele na všechny předměty, s </a:t>
            </a:r>
            <a:r>
              <a:rPr lang="cs-CZ" sz="1200" dirty="0" err="1"/>
              <a:t>vyjimkou</a:t>
            </a:r>
            <a:r>
              <a:rPr lang="cs-CZ" sz="1200" dirty="0"/>
              <a:t> pro </a:t>
            </a:r>
            <a:r>
              <a:rPr lang="cs-CZ" sz="1200" dirty="0" err="1"/>
              <a:t>cicí</a:t>
            </a:r>
            <a:r>
              <a:rPr lang="cs-CZ" sz="1200" dirty="0"/>
              <a:t>  jazyky,   hudební   výchovu, tělesnou </a:t>
            </a:r>
          </a:p>
          <a:p>
            <a:pPr marL="0" indent="0">
              <a:buNone/>
            </a:pPr>
            <a:r>
              <a:rPr lang="cs-CZ" sz="1200" dirty="0"/>
              <a:t>     výchovu a počítače</a:t>
            </a:r>
          </a:p>
          <a:p>
            <a:pPr marL="0" indent="0">
              <a:buNone/>
            </a:pPr>
            <a:r>
              <a:rPr lang="cs-CZ" sz="1200" dirty="0"/>
              <a:t>-    vyučovací předměty : řecký jazyk, matematika, náboženství, dějepis, </a:t>
            </a:r>
            <a:r>
              <a:rPr lang="cs-CZ" sz="1200" dirty="0" err="1"/>
              <a:t>erviomentální</a:t>
            </a:r>
            <a:r>
              <a:rPr lang="cs-CZ" sz="1200" dirty="0"/>
              <a:t>         výchova, zeměpis, </a:t>
            </a:r>
          </a:p>
          <a:p>
            <a:pPr marL="0" indent="0">
              <a:buNone/>
            </a:pPr>
            <a:r>
              <a:rPr lang="cs-CZ" sz="1200" dirty="0"/>
              <a:t>     hudební výchova, tělesná výchova, dva cizí jazyky ( od 5, třídy ), fyzika</a:t>
            </a:r>
          </a:p>
          <a:p>
            <a:pPr marL="0" indent="0">
              <a:buNone/>
            </a:pPr>
            <a:r>
              <a:rPr lang="cs-CZ" sz="1200" dirty="0"/>
              <a:t>-    obsah výuky: Národní vzdělávací  programy pro základní a střední školy připravuje Pedagogický institut a </a:t>
            </a:r>
          </a:p>
          <a:p>
            <a:pPr marL="0" indent="0">
              <a:buNone/>
            </a:pPr>
            <a:r>
              <a:rPr lang="cs-CZ" sz="1200" dirty="0"/>
              <a:t>     schvaluje Ministerstvo školství a náboženských záležitostí</a:t>
            </a:r>
            <a:endParaRPr lang="cs-CZ" sz="1600" dirty="0"/>
          </a:p>
          <a:p>
            <a:pPr>
              <a:buFontTx/>
              <a:buChar char="-"/>
            </a:pPr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275" y="5116915"/>
            <a:ext cx="1155939" cy="11904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32" y="864255"/>
            <a:ext cx="1636265" cy="18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74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 fontScale="90000"/>
          </a:bodyPr>
          <a:lstStyle/>
          <a:p>
            <a:r>
              <a:rPr lang="cs-CZ" u="sng" dirty="0">
                <a:solidFill>
                  <a:srgbClr val="0070C0"/>
                </a:solidFill>
              </a:rPr>
              <a:t>Z Návštěvy 35. mateřské školy</a:t>
            </a:r>
            <a:r>
              <a:rPr lang="cs-CZ" dirty="0">
                <a:solidFill>
                  <a:srgbClr val="0070C0"/>
                </a:solidFill>
              </a:rPr>
              <a:t/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sz="1300" dirty="0">
                <a:solidFill>
                  <a:srgbClr val="0070C0"/>
                </a:solidFill>
              </a:rPr>
              <a:t>zpracovala Dagmar </a:t>
            </a:r>
            <a:r>
              <a:rPr lang="cs-CZ" sz="1300" dirty="0" err="1">
                <a:solidFill>
                  <a:srgbClr val="0070C0"/>
                </a:solidFill>
              </a:rPr>
              <a:t>svitáková</a:t>
            </a:r>
            <a:endParaRPr lang="cs-CZ" sz="1300" dirty="0">
              <a:solidFill>
                <a:srgbClr val="0070C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1400" dirty="0"/>
              <a:t>MŠ se nachází v centru města Atény, nedaleko náměstí Viktoria, kde se soustředí mnoho migrantů</a:t>
            </a:r>
          </a:p>
          <a:p>
            <a:pPr>
              <a:buFontTx/>
              <a:buChar char="-"/>
            </a:pPr>
            <a:r>
              <a:rPr lang="cs-CZ" sz="1400" dirty="0"/>
              <a:t>jednotřídka, umístěná v budově ZŠ, součástí společný prostor – dvoreček pro pobyt venku </a:t>
            </a:r>
          </a:p>
          <a:p>
            <a:pPr>
              <a:buFontTx/>
              <a:buChar char="-"/>
            </a:pPr>
            <a:r>
              <a:rPr lang="cs-CZ" sz="1400" dirty="0"/>
              <a:t>jde o primární stupeň vzdělávání dětí – předškolní výchova dětí s OMJ</a:t>
            </a:r>
          </a:p>
          <a:p>
            <a:pPr>
              <a:buFontTx/>
              <a:buChar char="-"/>
            </a:pPr>
            <a:r>
              <a:rPr lang="cs-CZ" sz="1400" dirty="0"/>
              <a:t>jde o státní MŠ s celodenním provozem ( 8:15 hod. – 16:00 hod. )</a:t>
            </a:r>
          </a:p>
          <a:p>
            <a:pPr>
              <a:buFontTx/>
              <a:buChar char="-"/>
            </a:pPr>
            <a:r>
              <a:rPr lang="cs-CZ" sz="1400" dirty="0"/>
              <a:t>počet dětí zapsaných ve třídě – 25, převládají děti s OMJ ( Sýrie, Gruzie, Moldávie, Bulharsko, Rumunsko, Albánie, Irák, Bangladéš, Polsko, Ukrajina, Rusko, … )</a:t>
            </a:r>
          </a:p>
          <a:p>
            <a:pPr>
              <a:buFontTx/>
              <a:buChar char="-"/>
            </a:pPr>
            <a:r>
              <a:rPr lang="cs-CZ" sz="1400" dirty="0"/>
              <a:t>personální obsazení – 1 učitelka, zároveň ředitelka + 1 učitelka</a:t>
            </a:r>
          </a:p>
          <a:p>
            <a:pPr>
              <a:buFontTx/>
              <a:buChar char="-"/>
            </a:pPr>
            <a:r>
              <a:rPr lang="cs-CZ" sz="1400" dirty="0"/>
              <a:t>jedna učitelka má celý rok ranní, druhá odpolední, další školní rok se vymění ( stanoveno ve školském zákoně 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521" y="370936"/>
            <a:ext cx="3400783" cy="20013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945" y="5115527"/>
            <a:ext cx="901773" cy="120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48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8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 fontScale="90000"/>
          </a:bodyPr>
          <a:lstStyle/>
          <a:p>
            <a:r>
              <a:rPr lang="cs-CZ" u="sng" dirty="0">
                <a:solidFill>
                  <a:srgbClr val="0070C0"/>
                </a:solidFill>
              </a:rPr>
              <a:t>Z Návštěvy 35. mateřské školy</a:t>
            </a:r>
            <a:r>
              <a:rPr lang="cs-CZ" dirty="0">
                <a:solidFill>
                  <a:srgbClr val="0070C0"/>
                </a:solidFill>
              </a:rPr>
              <a:t/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sz="1300" dirty="0">
                <a:solidFill>
                  <a:srgbClr val="0070C0"/>
                </a:solidFill>
              </a:rPr>
              <a:t>zpracovala Dagmar </a:t>
            </a:r>
            <a:r>
              <a:rPr lang="cs-CZ" sz="1300" dirty="0" err="1">
                <a:solidFill>
                  <a:srgbClr val="0070C0"/>
                </a:solidFill>
              </a:rPr>
              <a:t>svitáková</a:t>
            </a:r>
            <a:r>
              <a:rPr lang="cs-CZ" sz="13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1600" dirty="0"/>
              <a:t> </a:t>
            </a:r>
            <a:r>
              <a:rPr lang="cs-CZ" sz="1400" dirty="0"/>
              <a:t>v MŠ se neplánuje, činnosti a aktivity vychází z potřeb dětí</a:t>
            </a:r>
          </a:p>
          <a:p>
            <a:pPr>
              <a:buFontTx/>
              <a:buChar char="-"/>
            </a:pPr>
            <a:r>
              <a:rPr lang="cs-CZ" sz="1400" dirty="0"/>
              <a:t>používají piktogramy, symboly, znakují</a:t>
            </a:r>
          </a:p>
          <a:p>
            <a:pPr>
              <a:buFontTx/>
              <a:buChar char="-"/>
            </a:pPr>
            <a:r>
              <a:rPr lang="cs-CZ" sz="1400" dirty="0"/>
              <a:t>děti s učitelkou systematicky pracují, plní úkoly, vyplňují pracovní listy, učí se správným návykům, získávají vědomosti a dovednosti, učí se slušnosti, ohleduplnosti, respektu, … , osvojují si základní  společenská pravidla a pravidla bezpečnosti, učí se hrou a příkladem, využívají, PC, interaktivní tabuli, roboty, …, přirozeně si hrají a to vše i s ohledem na to, že nemají zpočátku společný jazyk</a:t>
            </a:r>
          </a:p>
          <a:p>
            <a:pPr>
              <a:buFontTx/>
              <a:buChar char="-"/>
            </a:pPr>
            <a:r>
              <a:rPr lang="cs-CZ" sz="1400" dirty="0"/>
              <a:t>učitelka zakládá a vede každému dítěti portfolio z pracovních listů, výkresů, … , vše slovně popisuje</a:t>
            </a:r>
          </a:p>
          <a:p>
            <a:pPr>
              <a:buFontTx/>
              <a:buChar char="-"/>
            </a:pPr>
            <a:r>
              <a:rPr lang="cs-CZ" sz="1400" dirty="0"/>
              <a:t>každé dítě má své místo označené jménem, vybírá si pro toto označení barevnost, jméno je např. na stolečku, privátní zásuvce, věšáku, …</a:t>
            </a:r>
          </a:p>
          <a:p>
            <a:pPr>
              <a:buFontTx/>
              <a:buChar char="-"/>
            </a:pPr>
            <a:r>
              <a:rPr lang="cs-CZ" sz="1400" dirty="0"/>
              <a:t>dítě by mělo před vstupem do ZŠ své jméno bezpečně poznat a umět ho přepsat, poznat základní číslovky, zvládnout jazyk</a:t>
            </a: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17" y="1847882"/>
            <a:ext cx="735558" cy="98074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289" y="760495"/>
            <a:ext cx="776291" cy="103505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17" y="455263"/>
            <a:ext cx="769906" cy="102654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416" y="2101073"/>
            <a:ext cx="811556" cy="108207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744" y="3268188"/>
            <a:ext cx="790821" cy="105443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09" y="1319519"/>
            <a:ext cx="714046" cy="9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2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4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08012" y="860367"/>
            <a:ext cx="8534400" cy="1109749"/>
          </a:xfrm>
        </p:spPr>
        <p:txBody>
          <a:bodyPr>
            <a:normAutofit fontScale="90000"/>
          </a:bodyPr>
          <a:lstStyle/>
          <a:p>
            <a:r>
              <a:rPr lang="cs-CZ" u="sng" dirty="0">
                <a:solidFill>
                  <a:srgbClr val="0070C0"/>
                </a:solidFill>
              </a:rPr>
              <a:t>Z Návštěvy 35. mateřské školy</a:t>
            </a:r>
            <a:r>
              <a:rPr lang="cs-CZ" dirty="0">
                <a:solidFill>
                  <a:srgbClr val="0070C0"/>
                </a:solidFill>
              </a:rPr>
              <a:t/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sz="1300" dirty="0">
                <a:solidFill>
                  <a:srgbClr val="0070C0"/>
                </a:solidFill>
              </a:rPr>
              <a:t>zpracovala Dagmar </a:t>
            </a:r>
            <a:r>
              <a:rPr lang="cs-CZ" sz="1300" dirty="0" err="1">
                <a:solidFill>
                  <a:srgbClr val="0070C0"/>
                </a:solidFill>
              </a:rPr>
              <a:t>svitáková</a:t>
            </a:r>
            <a:endParaRPr lang="cs-CZ" sz="1300" dirty="0">
              <a:solidFill>
                <a:srgbClr val="0070C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8878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400" dirty="0"/>
          </a:p>
          <a:p>
            <a:pPr>
              <a:buFontTx/>
              <a:buChar char="-"/>
            </a:pPr>
            <a:r>
              <a:rPr lang="cs-CZ" sz="1400" dirty="0"/>
              <a:t>třídu tvoří 1 celkem malá místnost, dobře vybavená ( úložné prostory,4 stolky + 6 židlí, malá dětská lavicová pohovka se stolečkem, katedra se židlí, interaktivní tabule, PC, …</a:t>
            </a:r>
          </a:p>
          <a:p>
            <a:pPr>
              <a:buFontTx/>
              <a:buChar char="-"/>
            </a:pPr>
            <a:r>
              <a:rPr lang="cs-CZ" sz="1400" dirty="0"/>
              <a:t>třída je rozdělena na pracovní zóny, koutky, hrací koutky, nechybí prostor pro výtvarné a pracovní činnosti, hudební činnosti, hry a i odpočinek</a:t>
            </a:r>
          </a:p>
          <a:p>
            <a:pPr>
              <a:buFontTx/>
              <a:buChar char="-"/>
            </a:pPr>
            <a:r>
              <a:rPr lang="cs-CZ" sz="1400" dirty="0"/>
              <a:t>děti pracují ve skupinkách, střídají se, při práci s PC pouze 2 děti</a:t>
            </a:r>
          </a:p>
          <a:p>
            <a:pPr>
              <a:buFontTx/>
              <a:buChar char="-"/>
            </a:pPr>
            <a:r>
              <a:rPr lang="cs-CZ" sz="1400" dirty="0"/>
              <a:t>součástí MŠ je sociální zařízení – nachází se v blízkosti třídy, ve stejné úrovni jako třída</a:t>
            </a:r>
          </a:p>
          <a:p>
            <a:pPr>
              <a:buFontTx/>
              <a:buChar char="-"/>
            </a:pPr>
            <a:r>
              <a:rPr lang="cs-CZ" sz="1400" dirty="0"/>
              <a:t>třída nemá šatnu, děti si odkládají oblečení na věšáky ve třídě nepřezouvají se</a:t>
            </a:r>
          </a:p>
          <a:p>
            <a:pPr>
              <a:buFontTx/>
              <a:buChar char="-"/>
            </a:pPr>
            <a:r>
              <a:rPr lang="cs-CZ" sz="1400" dirty="0"/>
              <a:t>v samotné třídě se nachází topení pro zimní období, vlastní přívod vody třída nemá</a:t>
            </a:r>
          </a:p>
          <a:p>
            <a:pPr>
              <a:buFontTx/>
              <a:buChar char="-"/>
            </a:pPr>
            <a:r>
              <a:rPr lang="cs-CZ" sz="1400" dirty="0"/>
              <a:t>stravování není zajištěno, děti si nosí jídlo z domova</a:t>
            </a:r>
          </a:p>
          <a:p>
            <a:pPr>
              <a:buFontTx/>
              <a:buChar char="-"/>
            </a:pPr>
            <a:r>
              <a:rPr lang="cs-CZ" sz="1400" dirty="0"/>
              <a:t> pro pobyt venku – přestávku, jak v Řecku nazývají, využívají dvorek, na kterém se střídají s dětmi ze základní školy</a:t>
            </a:r>
          </a:p>
          <a:p>
            <a:pPr>
              <a:buFontTx/>
              <a:buChar char="-"/>
            </a:pPr>
            <a:endParaRPr lang="cs-CZ" sz="1400" dirty="0"/>
          </a:p>
          <a:p>
            <a:pPr>
              <a:buFontTx/>
              <a:buChar char="-"/>
            </a:pPr>
            <a:endParaRPr lang="cs-CZ" sz="1800" dirty="0"/>
          </a:p>
          <a:p>
            <a:pPr>
              <a:buFontTx/>
              <a:buChar char="-"/>
            </a:pPr>
            <a:endParaRPr lang="cs-CZ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330" y="454210"/>
            <a:ext cx="800460" cy="10672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691" y="996640"/>
            <a:ext cx="698243" cy="9309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70" y="753769"/>
            <a:ext cx="818837" cy="109178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373" y="1970116"/>
            <a:ext cx="809432" cy="107924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4" y="2304668"/>
            <a:ext cx="832756" cy="111034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59" y="5280962"/>
            <a:ext cx="782846" cy="104379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467" y="3551786"/>
            <a:ext cx="820675" cy="1094233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763" y="3859183"/>
            <a:ext cx="832312" cy="11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57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7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 fontScale="90000"/>
          </a:bodyPr>
          <a:lstStyle/>
          <a:p>
            <a:r>
              <a:rPr lang="cs-CZ" u="sng" dirty="0">
                <a:solidFill>
                  <a:srgbClr val="0070C0"/>
                </a:solidFill>
              </a:rPr>
              <a:t>Z Návštěvy 35. mateřské školy</a:t>
            </a:r>
            <a:r>
              <a:rPr lang="cs-CZ" dirty="0">
                <a:solidFill>
                  <a:srgbClr val="0070C0"/>
                </a:solidFill>
              </a:rPr>
              <a:t/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sz="1300" dirty="0">
                <a:solidFill>
                  <a:srgbClr val="0070C0"/>
                </a:solidFill>
              </a:rPr>
              <a:t>zpracovala Dagmar </a:t>
            </a:r>
            <a:r>
              <a:rPr lang="cs-CZ" sz="1300" dirty="0" err="1">
                <a:solidFill>
                  <a:srgbClr val="0070C0"/>
                </a:solidFill>
              </a:rPr>
              <a:t>svitáková</a:t>
            </a:r>
            <a:r>
              <a:rPr lang="cs-CZ" sz="1300" dirty="0">
                <a:solidFill>
                  <a:srgbClr val="0070C0"/>
                </a:solidFill>
              </a:rPr>
              <a:t>  - první pololetí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sz="1400" dirty="0"/>
              <a:t>první pololetí se soustředí na tolerantní výchovu, respekt k druhým, porozumění jazyka, hlavním cílem je pochopit jazyk, rozšiřovat si slovní zásobu, poznat se a komunikovat spolu, poznávat i jazyk a kulturu jiných zemí, učí se o demokracii, rasové snášenlivosti, oslavují mezinárodní kulturní svátky a tradice a samozřejmě se učí celkové samostatnosti</a:t>
            </a:r>
          </a:p>
          <a:p>
            <a:pPr>
              <a:buFontTx/>
              <a:buChar char="-"/>
            </a:pPr>
            <a:r>
              <a:rPr lang="cs-CZ" sz="1400" dirty="0"/>
              <a:t>při činnosti využívají hodně obrázky, piktogramy, knížky, povídají si, opakují, učí se krátké texty, básničky, písničky, …</a:t>
            </a:r>
          </a:p>
          <a:p>
            <a:pPr>
              <a:buFontTx/>
              <a:buChar char="-"/>
            </a:pPr>
            <a:r>
              <a:rPr lang="cs-CZ" sz="1400" dirty="0"/>
              <a:t>den začínají pozdravem, sejdou se u nástěnky a řeší den v týdnu, měsíc, … , počasí a povídají si na určité téma, to se pak odráží v každé činnosti, aktivitě</a:t>
            </a:r>
          </a:p>
          <a:p>
            <a:pPr>
              <a:buFontTx/>
              <a:buChar char="-"/>
            </a:pPr>
            <a:r>
              <a:rPr lang="cs-CZ" sz="1400" dirty="0"/>
              <a:t>pracují ve skupinkách, střídají se, využívají různé pracovní koutky, pracovní zóny, knihovničku, PC, interaktivní tabuli, …</a:t>
            </a:r>
          </a:p>
          <a:p>
            <a:pPr>
              <a:buFontTx/>
              <a:buChar char="-"/>
            </a:pPr>
            <a:r>
              <a:rPr lang="cs-CZ" sz="1400" dirty="0"/>
              <a:t> využívají hračky, výchovné a naučné hry, poznávací a týmové hry, hry, obrázky, knihy, …</a:t>
            </a:r>
          </a:p>
          <a:p>
            <a:pPr>
              <a:buFontTx/>
              <a:buChar char="-"/>
            </a:pPr>
            <a:r>
              <a:rPr lang="cs-CZ" sz="1400" dirty="0"/>
              <a:t>učí se samostatnosti, posilují sebejistotu, získávají důvěru a sebedůvěru</a:t>
            </a: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78" y="835608"/>
            <a:ext cx="877353" cy="11345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1716657"/>
            <a:ext cx="861426" cy="114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96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/>
          </a:bodyPr>
          <a:lstStyle/>
          <a:p>
            <a:endParaRPr lang="cs-CZ" sz="1300" dirty="0">
              <a:solidFill>
                <a:srgbClr val="0070C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36903" y="1259457"/>
            <a:ext cx="8534401" cy="4987558"/>
          </a:xfrm>
        </p:spPr>
        <p:txBody>
          <a:bodyPr>
            <a:normAutofit fontScale="25000" lnSpcReduction="20000"/>
          </a:bodyPr>
          <a:lstStyle/>
          <a:p>
            <a:pPr>
              <a:buFontTx/>
              <a:buChar char="-"/>
            </a:pPr>
            <a:endParaRPr lang="cs-CZ" sz="3400" dirty="0"/>
          </a:p>
          <a:p>
            <a:pPr marL="0" indent="0">
              <a:buNone/>
            </a:pPr>
            <a:endParaRPr lang="cs-CZ" sz="5600" dirty="0"/>
          </a:p>
          <a:p>
            <a:pPr>
              <a:buFontTx/>
              <a:buChar char="-"/>
            </a:pPr>
            <a:endParaRPr lang="cs-CZ" sz="5600" dirty="0"/>
          </a:p>
          <a:p>
            <a:pPr>
              <a:buFontTx/>
              <a:buChar char="-"/>
            </a:pPr>
            <a:endParaRPr lang="cs-CZ" sz="5600" dirty="0"/>
          </a:p>
          <a:p>
            <a:pPr>
              <a:buFontTx/>
              <a:buChar char="-"/>
            </a:pPr>
            <a:r>
              <a:rPr lang="cs-CZ" sz="5600" dirty="0"/>
              <a:t>pololetí je zaměřeno na projekty a projektové aktivity</a:t>
            </a:r>
          </a:p>
          <a:p>
            <a:pPr>
              <a:buFontTx/>
              <a:buChar char="-"/>
            </a:pPr>
            <a:r>
              <a:rPr lang="cs-CZ" sz="6400" b="1" u="sng" dirty="0"/>
              <a:t>příklady uskutečněných projektů:</a:t>
            </a:r>
          </a:p>
          <a:p>
            <a:pPr>
              <a:buFontTx/>
              <a:buChar char="-"/>
            </a:pPr>
            <a:r>
              <a:rPr lang="cs-CZ" sz="5600" dirty="0"/>
              <a:t>● projekt služeb dětí na celý týden – vybrané děti dělají pravidelné činnosti s chodem třídy, střídají se ( každoročně tento projekt probíhá – často už v prvním pololetí, pozn. u nás cosi podobného také bývalo ) </a:t>
            </a:r>
          </a:p>
          <a:p>
            <a:pPr>
              <a:buFontTx/>
              <a:buChar char="-"/>
            </a:pPr>
            <a:r>
              <a:rPr lang="cs-CZ" sz="5600" dirty="0"/>
              <a:t>● projekt národních pohádek z různých zemí, děti donesly své národní pohádky, dokonce rodiče došli číst v daném jazyce, děti pohádky poslouchaly, povídaly si o nich, ilustrovaly je                                                                                                        součástí třídy je knihovnička, která ukrývá mnoho knih z nejrůznějších koutů světa, včetně českých titulů</a:t>
            </a:r>
          </a:p>
          <a:p>
            <a:pPr>
              <a:buFontTx/>
              <a:buChar char="-"/>
            </a:pPr>
            <a:r>
              <a:rPr lang="cs-CZ" sz="5600" dirty="0"/>
              <a:t>● projekt o dopravě, zapojeni i rodiče, cestou do školky, fotili pro děti dopravní značky, dopravní situace, dopravní prostředky, … , děti si na toto téma povídaly, učily básničky, písničky, stavěly z kostek, vyráběly velká auta z kartonů, tak aby v nich mohly procestovat všechny země, odkud děti přišly, hrály dopravní hry, pracovaly s robotem, učily se tak zároveň i programovat, rodiče dokonce zajistili besedu o dopravě a bezpečnosti v dopravě</a:t>
            </a:r>
          </a:p>
          <a:p>
            <a:pPr>
              <a:buFontTx/>
              <a:buChar char="-"/>
            </a:pPr>
            <a:r>
              <a:rPr lang="cs-CZ" sz="5600" dirty="0"/>
              <a:t>● projekt cestovní kancelář – děti si povídaly o zemích odkud pochází, prohlížely si obrázky, pohledy, knížky, předměty a oblečení konkrétních zemí, vytvořily mapu a dokonce prezentovaly svoji zem jako produkt cestovní kanceláře</a:t>
            </a:r>
          </a:p>
          <a:p>
            <a:pPr>
              <a:buFontTx/>
              <a:buChar char="-"/>
            </a:pPr>
            <a:endParaRPr lang="cs-CZ" sz="5600" dirty="0"/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49" y="1795549"/>
            <a:ext cx="1129246" cy="8469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96" y="2976113"/>
            <a:ext cx="966178" cy="12882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359" y="5296617"/>
            <a:ext cx="828136" cy="110418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060" y="403155"/>
            <a:ext cx="776378" cy="103517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584" y="1337094"/>
            <a:ext cx="782846" cy="104379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170" y="667841"/>
            <a:ext cx="1027312" cy="77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4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Z návštěvy 35. Mateřské školy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sz="1300" dirty="0">
                <a:solidFill>
                  <a:srgbClr val="0070C0"/>
                </a:solidFill>
              </a:rPr>
              <a:t>Zpracovala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sz="1300" dirty="0">
                <a:solidFill>
                  <a:srgbClr val="0070C0"/>
                </a:solidFill>
              </a:rPr>
              <a:t>Dagmar Svitáková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● </a:t>
            </a:r>
            <a:r>
              <a:rPr lang="cs-CZ" sz="1400" dirty="0"/>
              <a:t>projekt národní ukolébavky, děti vytvořily mapu zemí, ze kterých pochází, povídaly si o své zemi, rodiče zajistili hudební nosiče s národní ukolébavkou i s texty, děti je poslouchaly, poznávaly, zpívaly, ilustrovaly a na základě projektu vznikla i kniha s ukolébavkou, notovým záznamem a textem ukolébavky, povídáním o ukolébavce, ilustrací, … a byla přeložena do jazyků dětí, které v době vzniku knihy školku navštěvovaly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400" dirty="0"/>
              <a:t>● s projektem byl spoje i velmi úspěšný projekt o snech dětí, o tom co je trápí, co si přejí, …,          a  s tím spojená výroba lapačů snů</a:t>
            </a:r>
          </a:p>
          <a:p>
            <a:pPr marL="0" indent="0">
              <a:buNone/>
            </a:pPr>
            <a:r>
              <a:rPr lang="cs-CZ" sz="1400" dirty="0"/>
              <a:t> </a:t>
            </a:r>
          </a:p>
          <a:p>
            <a:pPr marL="0" indent="0">
              <a:buNone/>
            </a:pPr>
            <a:r>
              <a:rPr lang="cs-CZ" sz="1400" dirty="0"/>
              <a:t>Projekty a projektové aktivity má školka velice pěkně prezentované na svých stránkách, posílá je i do medií, vytváří archiv projektů nejen v elektronické podobě, ale i v papírové.</a:t>
            </a:r>
          </a:p>
          <a:p>
            <a:pPr marL="0" indent="0">
              <a:buNone/>
            </a:pPr>
            <a:r>
              <a:rPr lang="cs-CZ" sz="1400" dirty="0"/>
              <a:t>Projekty jsou velice oblíbené a mnoho jich získalo i ocenění.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502" y="1094721"/>
            <a:ext cx="815546" cy="108739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77" y="1408982"/>
            <a:ext cx="1310742" cy="77313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25" y="5645389"/>
            <a:ext cx="1089444" cy="72629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135" y="1434181"/>
            <a:ext cx="803902" cy="107186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560" y="3124200"/>
            <a:ext cx="852360" cy="113648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62" y="800100"/>
            <a:ext cx="648443" cy="9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88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8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Úspěchy 35. </a:t>
            </a:r>
            <a:r>
              <a:rPr lang="cs-CZ" dirty="0" err="1">
                <a:solidFill>
                  <a:srgbClr val="0070C0"/>
                </a:solidFill>
              </a:rPr>
              <a:t>mš</a:t>
            </a:r>
            <a:r>
              <a:rPr lang="cs-CZ" dirty="0">
                <a:solidFill>
                  <a:srgbClr val="0070C0"/>
                </a:solidFill>
              </a:rPr>
              <a:t> v </a:t>
            </a:r>
            <a:r>
              <a:rPr lang="cs-CZ" dirty="0" err="1">
                <a:solidFill>
                  <a:srgbClr val="0070C0"/>
                </a:solidFill>
              </a:rPr>
              <a:t>aténách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1400" dirty="0"/>
              <a:t>školka se zapojuje do mnoha soutěží na nejrůznější úrovni, je držitelkou několika ocenění a cen za různé soutěže z různých oblastí</a:t>
            </a:r>
          </a:p>
          <a:p>
            <a:pPr>
              <a:buFontTx/>
              <a:buChar char="-"/>
            </a:pPr>
            <a:r>
              <a:rPr lang="cs-CZ" sz="1400" dirty="0"/>
              <a:t>školka se účastní kreativních soutěží organizovaných EU na podporu dětí s OMJ</a:t>
            </a:r>
          </a:p>
          <a:p>
            <a:pPr>
              <a:buFontTx/>
              <a:buChar char="-"/>
            </a:pPr>
            <a:r>
              <a:rPr lang="cs-CZ" sz="1400" dirty="0"/>
              <a:t>školka obdržela oceněním EU                                                                                                   NEJLEPŠÍ ŠKOLKA V ŘECKU V OBLASTI VZDĚLÁVÁNÍ DĚTÍ MIGRANTŮ</a:t>
            </a:r>
          </a:p>
          <a:p>
            <a:pPr>
              <a:buFontTx/>
              <a:buChar char="-"/>
            </a:pPr>
            <a:r>
              <a:rPr lang="cs-CZ" sz="1400" dirty="0"/>
              <a:t>všechny své úspěchy a ocenění prezentuje na jedné stěně třídy, vede dokumentaci a velice si dosáhnutých úspěchů váží</a:t>
            </a:r>
          </a:p>
          <a:p>
            <a:pPr>
              <a:buFontTx/>
              <a:buChar char="-"/>
            </a:pPr>
            <a:r>
              <a:rPr lang="cs-CZ" sz="1400" dirty="0"/>
              <a:t>k úspěchům napomáhá i velký zájem a pomoc z řad rodičů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006" y="1381049"/>
            <a:ext cx="2055212" cy="11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09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Z návštěvy 31.mateřské školy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sz="1300" dirty="0">
                <a:solidFill>
                  <a:srgbClr val="0070C0"/>
                </a:solidFill>
              </a:rPr>
              <a:t>zpracovala </a:t>
            </a:r>
            <a:r>
              <a:rPr lang="cs-CZ" sz="1300" dirty="0" err="1">
                <a:solidFill>
                  <a:srgbClr val="0070C0"/>
                </a:solidFill>
              </a:rPr>
              <a:t>andrea</a:t>
            </a:r>
            <a:r>
              <a:rPr lang="cs-CZ" sz="1300" dirty="0">
                <a:solidFill>
                  <a:srgbClr val="0070C0"/>
                </a:solidFill>
              </a:rPr>
              <a:t> </a:t>
            </a:r>
            <a:r>
              <a:rPr lang="cs-CZ" sz="1300" dirty="0" err="1">
                <a:solidFill>
                  <a:srgbClr val="0070C0"/>
                </a:solidFill>
              </a:rPr>
              <a:t>kudličková</a:t>
            </a:r>
            <a:r>
              <a:rPr lang="cs-CZ" sz="1300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/>
            </a:r>
            <a:br>
              <a:rPr lang="cs-CZ" dirty="0">
                <a:solidFill>
                  <a:srgbClr val="0070C0"/>
                </a:solidFill>
              </a:rPr>
            </a:br>
            <a:endParaRPr lang="cs-CZ" sz="1200" dirty="0">
              <a:solidFill>
                <a:srgbClr val="0070C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000" y="685800"/>
            <a:ext cx="1775224" cy="236696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8E38C1-35A9-4F3D-9880-40B178244C97}"/>
              </a:ext>
            </a:extLst>
          </p:cNvPr>
          <p:cNvSpPr txBox="1"/>
          <p:nvPr/>
        </p:nvSpPr>
        <p:spPr>
          <a:xfrm>
            <a:off x="243841" y="1795549"/>
            <a:ext cx="7071360" cy="408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Tuto mateřskou školu najdeme nedaleko náměstí Viktoria v centru Atén. Nachází se zde velka část migrantů, což odpovídá i složení dětí ve třídě. Do třídy chodí předškoláci a je součástí základní školy. 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Tato mateřská škola je státní  s polodenim provozem /8.00-12.30/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Součástí je malé hřiště, které využívají všechny děti. Umývárna i záchody jsou mimo hlavní budovu, děti tam musí ze dvorku. 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Ve třídě s dětmi pracuje pouze jedna učitelka, která je zároveň ředitelkou MŠ.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Školku navštěvuje cca 17 dětí, hlavně děti s OMJ / Albanie, Gruzie, Rusko, Polsko, Ukrajina Rumunsko/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Rodiče nemají možnost si MŠ vybrat, děti jsou zařazeny podle spádovosti.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3343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Z návštěvy 31.mateřské školy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sz="1300" dirty="0">
                <a:solidFill>
                  <a:srgbClr val="0070C0"/>
                </a:solidFill>
              </a:rPr>
              <a:t>zpracovala </a:t>
            </a:r>
            <a:r>
              <a:rPr lang="cs-CZ" sz="1300" dirty="0" err="1">
                <a:solidFill>
                  <a:srgbClr val="0070C0"/>
                </a:solidFill>
              </a:rPr>
              <a:t>andrea</a:t>
            </a:r>
            <a:r>
              <a:rPr lang="cs-CZ" sz="1300" dirty="0">
                <a:solidFill>
                  <a:srgbClr val="0070C0"/>
                </a:solidFill>
              </a:rPr>
              <a:t> </a:t>
            </a:r>
            <a:r>
              <a:rPr lang="cs-CZ" sz="1300" dirty="0" err="1">
                <a:solidFill>
                  <a:srgbClr val="0070C0"/>
                </a:solidFill>
              </a:rPr>
              <a:t>kudličková</a:t>
            </a:r>
            <a:r>
              <a:rPr lang="cs-CZ" sz="1300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/>
            </a:r>
            <a:br>
              <a:rPr lang="cs-CZ" dirty="0">
                <a:solidFill>
                  <a:srgbClr val="0070C0"/>
                </a:solidFill>
              </a:rPr>
            </a:br>
            <a:endParaRPr lang="cs-CZ" sz="1200" dirty="0">
              <a:solidFill>
                <a:srgbClr val="0070C0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531222" y="1878299"/>
            <a:ext cx="8381411" cy="4293901"/>
          </a:xfrm>
        </p:spPr>
        <p:txBody>
          <a:bodyPr>
            <a:normAutofit/>
          </a:bodyPr>
          <a:lstStyle/>
          <a:p>
            <a:pPr algn="l"/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Učitelka s dětmi pracuje převážně venku, pokud počasí dovolí. K dispozici mají děti ve třídě interaktivni tabuli, hudební nástroje, spoustu hlavně obrázkových knížek.</a:t>
            </a:r>
          </a:p>
          <a:p>
            <a:pPr algn="l"/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 dětmi se cíleně se zaměřením na zdokonalování jazyka nepracuje, učitelka využívá obrázky a gestikulaci. Děti se musí do kolektivu začlenit hlavně samy. </a:t>
            </a:r>
          </a:p>
          <a:p>
            <a:pPr algn="l"/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Paní učitelka nevytváři a neorganizuje pro děti a rodiče žádné společné akce ani projekty. Výuka je vedena hlavně na základě poznání běžného života a životních potřeb dětí, chodí se hodně ven na vycházky a učí se hlavně z toho, co okolo sebe vidí.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756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Stáž - </a:t>
            </a:r>
            <a:r>
              <a:rPr lang="cs-CZ" dirty="0" err="1"/>
              <a:t>řecko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Dagmar Svitáková</a:t>
            </a:r>
          </a:p>
          <a:p>
            <a:r>
              <a:rPr lang="cs-CZ" dirty="0"/>
              <a:t>Andrea Kudličková</a:t>
            </a:r>
          </a:p>
          <a:p>
            <a:r>
              <a:rPr lang="cs-CZ" dirty="0"/>
              <a:t>Atény</a:t>
            </a:r>
          </a:p>
          <a:p>
            <a:r>
              <a:rPr lang="cs-CZ" dirty="0"/>
              <a:t>26.9. – 29.9. 2021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22" y="341590"/>
            <a:ext cx="6347125" cy="62836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60" y="755376"/>
            <a:ext cx="2532352" cy="16885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679" y="5897284"/>
            <a:ext cx="1086653" cy="4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39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6000">
              <a:srgbClr val="4DB6D8"/>
            </a:gs>
            <a:gs pos="68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Metody práce pro děti s </a:t>
            </a:r>
            <a:r>
              <a:rPr lang="cs-CZ" dirty="0" err="1">
                <a:solidFill>
                  <a:srgbClr val="0070C0"/>
                </a:solidFill>
              </a:rPr>
              <a:t>omj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237129"/>
            <a:ext cx="8534401" cy="543799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sz="1600" dirty="0"/>
          </a:p>
          <a:p>
            <a:pPr>
              <a:buFontTx/>
              <a:buChar char="-"/>
            </a:pPr>
            <a:r>
              <a:rPr lang="cs-CZ" sz="1400" dirty="0"/>
              <a:t>výrazná mimika a gestikulace, znakování</a:t>
            </a:r>
          </a:p>
          <a:p>
            <a:pPr>
              <a:buFontTx/>
              <a:buChar char="-"/>
            </a:pPr>
            <a:r>
              <a:rPr lang="cs-CZ" sz="1400" dirty="0"/>
              <a:t>využití obrazového materiálu a příkladů</a:t>
            </a:r>
          </a:p>
          <a:p>
            <a:pPr>
              <a:buFontTx/>
              <a:buChar char="-"/>
            </a:pPr>
            <a:r>
              <a:rPr lang="cs-CZ" sz="1400" dirty="0"/>
              <a:t>jednoduché piktogramy a symboly</a:t>
            </a:r>
          </a:p>
          <a:p>
            <a:pPr>
              <a:buFontTx/>
              <a:buChar char="-"/>
            </a:pPr>
            <a:r>
              <a:rPr lang="cs-CZ" sz="1400" dirty="0"/>
              <a:t>výtvarné a pracovní techniky ( výtvarné techniky podporují výrazně emoční rozvoj )</a:t>
            </a:r>
          </a:p>
          <a:p>
            <a:pPr>
              <a:buFontTx/>
              <a:buChar char="-"/>
            </a:pPr>
            <a:r>
              <a:rPr lang="cs-CZ" sz="1400" dirty="0"/>
              <a:t>vizualizace učebních materiálů, propojování jednotlivých mateřských jazyků        </a:t>
            </a:r>
          </a:p>
          <a:p>
            <a:pPr marL="0" indent="0">
              <a:buNone/>
            </a:pPr>
            <a:r>
              <a:rPr lang="cs-CZ" sz="1400" dirty="0"/>
              <a:t>     (slovníčky, říkanky, básničky, písničky, pohádky, zvyky)</a:t>
            </a:r>
          </a:p>
          <a:p>
            <a:pPr>
              <a:buFontTx/>
              <a:buChar char="-"/>
            </a:pPr>
            <a:r>
              <a:rPr lang="cs-CZ" sz="1400" dirty="0"/>
              <a:t>multikulturní projekty</a:t>
            </a:r>
          </a:p>
          <a:p>
            <a:pPr>
              <a:buFontTx/>
              <a:buChar char="-"/>
            </a:pPr>
            <a:r>
              <a:rPr lang="cs-CZ" sz="1400" dirty="0"/>
              <a:t>spolupráce s rodinou</a:t>
            </a:r>
          </a:p>
          <a:p>
            <a:pPr>
              <a:buFontTx/>
              <a:buChar char="-"/>
            </a:pPr>
            <a:r>
              <a:rPr lang="cs-CZ" sz="1400" dirty="0"/>
              <a:t>dostatek času na zapojení, odbourávání ostychu, individuální přístup</a:t>
            </a:r>
          </a:p>
          <a:p>
            <a:pPr>
              <a:buFontTx/>
              <a:buChar char="-"/>
            </a:pPr>
            <a:r>
              <a:rPr lang="cs-CZ" sz="1400" dirty="0"/>
              <a:t>aktivní zapojení dvojjazyčného asistenta</a:t>
            </a:r>
          </a:p>
          <a:p>
            <a:pPr>
              <a:buFontTx/>
              <a:buChar char="-"/>
            </a:pPr>
            <a:r>
              <a:rPr lang="cs-CZ" sz="1400" dirty="0"/>
              <a:t>využití  angličtiny , jako společného jazyka</a:t>
            </a:r>
          </a:p>
          <a:p>
            <a:pPr>
              <a:buFontTx/>
              <a:buChar char="-"/>
            </a:pPr>
            <a:r>
              <a:rPr lang="cs-CZ" sz="1400" dirty="0"/>
              <a:t>zapojení mateřských jazyků žáků ( např. slovo se přeloží do všech jazyků, které děti ve třídě ovládají, znají )</a:t>
            </a:r>
          </a:p>
          <a:p>
            <a:pPr>
              <a:buFontTx/>
              <a:buChar char="-"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017925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Přínos pro naší praxi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800590" y="1795549"/>
            <a:ext cx="8534401" cy="47050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1500" dirty="0"/>
              <a:t>využití získaných zkušeností, při práci s dětmi s OMJ</a:t>
            </a:r>
          </a:p>
          <a:p>
            <a:pPr>
              <a:buFontTx/>
              <a:buChar char="-"/>
            </a:pPr>
            <a:r>
              <a:rPr lang="cs-CZ" sz="1500" dirty="0"/>
              <a:t>větší využívání piktogramů, symbolů, znakování</a:t>
            </a:r>
          </a:p>
          <a:p>
            <a:pPr>
              <a:buFontTx/>
              <a:buChar char="-"/>
            </a:pPr>
            <a:r>
              <a:rPr lang="cs-CZ" sz="1500" dirty="0"/>
              <a:t>obohatily jsme si své zkušenosti o další nápady, metody a příklady pro práci s dětmi s OMJ a nejen pro tyto děti, ale i pro celou třídu</a:t>
            </a:r>
          </a:p>
          <a:p>
            <a:pPr>
              <a:buFontTx/>
              <a:buChar char="-"/>
            </a:pPr>
            <a:r>
              <a:rPr lang="cs-CZ" sz="1500" dirty="0"/>
              <a:t>přijmuly jsme fakt, že respekt je klíčem k úspěchu při práci přijmout jiný jazyk a k multikulturní výchově</a:t>
            </a:r>
          </a:p>
          <a:p>
            <a:pPr>
              <a:buFontTx/>
              <a:buChar char="-"/>
            </a:pPr>
            <a:r>
              <a:rPr lang="cs-CZ" sz="1500" dirty="0"/>
              <a:t>získaly jsme pro naši práci mnoho dobrých nápadů, přehled materiálů z oblasti práce s dětmi s OMJ, informace a kontakty, vyměnily jsme si zkušenosti s řeckými učitelkami i kolegyněmi z pražských školek, domluvily si možnou další spolupráci</a:t>
            </a:r>
          </a:p>
          <a:p>
            <a:pPr>
              <a:buFontTx/>
              <a:buChar char="-"/>
            </a:pPr>
            <a:r>
              <a:rPr lang="cs-CZ" sz="1500" dirty="0"/>
              <a:t>rozšířily jsme si základní pravidla pro práci s dětmi s OMJ a jak podporovat identitu prostřednictvím projektů a zapojovat rodiče</a:t>
            </a:r>
          </a:p>
          <a:p>
            <a:pPr>
              <a:buFontTx/>
              <a:buChar char="-"/>
            </a:pPr>
            <a:r>
              <a:rPr lang="cs-CZ" sz="1500" dirty="0"/>
              <a:t>získaly jsme jiný pohled na Řecko a především na jeho školství, mnoho pozitivních, ale i negativních zkušeností a zážitků, možnost porovnání ( musím zmínit i obdiv a respekt z práce a nasazení řeckých učitelek )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5652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517391" y="-127234"/>
            <a:ext cx="8534400" cy="1545291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fotodokumentace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Ukázky fotek získaných při návštěvě 35. mateřské školy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006" y="1649388"/>
            <a:ext cx="813865" cy="10536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771" y="5246114"/>
            <a:ext cx="895529" cy="7850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03" y="5621095"/>
            <a:ext cx="797703" cy="10636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1910" y="5630674"/>
            <a:ext cx="783335" cy="10444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129" y="1449444"/>
            <a:ext cx="742746" cy="99032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63" y="843304"/>
            <a:ext cx="604723" cy="80629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44" y="1564807"/>
            <a:ext cx="699364" cy="93248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3700" y="1795549"/>
            <a:ext cx="602208" cy="80294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668" y="1635642"/>
            <a:ext cx="782792" cy="58709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106" y="120875"/>
            <a:ext cx="811352" cy="108180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277" y="1767934"/>
            <a:ext cx="599863" cy="79981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92" y="1880984"/>
            <a:ext cx="1211126" cy="88469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83126" y="1544881"/>
            <a:ext cx="706531" cy="942041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5092" y="484355"/>
            <a:ext cx="1004220" cy="75316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1622" y="5682728"/>
            <a:ext cx="1158781" cy="869086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494" y="449740"/>
            <a:ext cx="704447" cy="93926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5822" y="305161"/>
            <a:ext cx="702631" cy="936841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1" y="4722615"/>
            <a:ext cx="1260241" cy="945181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553" y="2793153"/>
            <a:ext cx="731809" cy="975745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830" y="2702988"/>
            <a:ext cx="732732" cy="976976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82" y="1795549"/>
            <a:ext cx="628095" cy="83746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357" y="2776649"/>
            <a:ext cx="648842" cy="865123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51" y="4081279"/>
            <a:ext cx="772455" cy="1029940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95" y="4117160"/>
            <a:ext cx="745546" cy="994059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60504" y="4526577"/>
            <a:ext cx="796458" cy="1061944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732" y="2853800"/>
            <a:ext cx="874623" cy="1166164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86" y="4559242"/>
            <a:ext cx="1102513" cy="826885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0" y="5302942"/>
            <a:ext cx="1238796" cy="929096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21" y="2971602"/>
            <a:ext cx="1060673" cy="795505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060" y="1901167"/>
            <a:ext cx="1207699" cy="905774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76" y="2884497"/>
            <a:ext cx="752525" cy="1003366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3079" y="2877538"/>
            <a:ext cx="890486" cy="1187314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7546" y="3063654"/>
            <a:ext cx="995275" cy="746456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31" y="4626792"/>
            <a:ext cx="678223" cy="904297"/>
          </a:xfrm>
          <a:prstGeom prst="rect">
            <a:avLst/>
          </a:prstGeom>
        </p:spPr>
      </p:pic>
      <p:pic>
        <p:nvPicPr>
          <p:cNvPr id="45" name="Obrázek 4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5" y="4603020"/>
            <a:ext cx="636283" cy="848377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85" y="5739615"/>
            <a:ext cx="1054959" cy="791219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84" y="4742512"/>
            <a:ext cx="897140" cy="672855"/>
          </a:xfrm>
          <a:prstGeom prst="rect">
            <a:avLst/>
          </a:prstGeom>
        </p:spPr>
      </p:pic>
      <p:pic>
        <p:nvPicPr>
          <p:cNvPr id="48" name="Obrázek 47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5874" y="5638655"/>
            <a:ext cx="714538" cy="952717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36" y="987280"/>
            <a:ext cx="699702" cy="699702"/>
          </a:xfrm>
          <a:prstGeom prst="rect">
            <a:avLst/>
          </a:prstGeom>
        </p:spPr>
      </p:pic>
      <p:pic>
        <p:nvPicPr>
          <p:cNvPr id="51" name="Obrázek 50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352800"/>
            <a:ext cx="152400" cy="152400"/>
          </a:xfrm>
          <a:prstGeom prst="rect">
            <a:avLst/>
          </a:prstGeom>
        </p:spPr>
      </p:pic>
      <p:pic>
        <p:nvPicPr>
          <p:cNvPr id="52" name="Obrázek 51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60" y="1029475"/>
            <a:ext cx="1106078" cy="737385"/>
          </a:xfrm>
          <a:prstGeom prst="rect">
            <a:avLst/>
          </a:prstGeom>
        </p:spPr>
      </p:pic>
      <p:pic>
        <p:nvPicPr>
          <p:cNvPr id="54" name="Obrázek 53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527" y="3946918"/>
            <a:ext cx="627676" cy="470757"/>
          </a:xfrm>
          <a:prstGeom prst="rect">
            <a:avLst/>
          </a:prstGeom>
        </p:spPr>
      </p:pic>
      <p:pic>
        <p:nvPicPr>
          <p:cNvPr id="55" name="Obrázek 54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2507" y="343731"/>
            <a:ext cx="782837" cy="1043783"/>
          </a:xfrm>
          <a:prstGeom prst="rect">
            <a:avLst/>
          </a:prstGeom>
        </p:spPr>
      </p:pic>
      <p:pic>
        <p:nvPicPr>
          <p:cNvPr id="56" name="Obrázek 55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1" y="970989"/>
            <a:ext cx="959080" cy="719310"/>
          </a:xfrm>
          <a:prstGeom prst="rect">
            <a:avLst/>
          </a:prstGeom>
        </p:spPr>
      </p:pic>
      <p:pic>
        <p:nvPicPr>
          <p:cNvPr id="57" name="Obrázek 56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302" y="5552443"/>
            <a:ext cx="798960" cy="10652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34" y="2765447"/>
            <a:ext cx="728948" cy="971931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21" y="5767490"/>
            <a:ext cx="1206704" cy="9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20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fotodokumentace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Několik fotek pořízených při návštěvě 31. mateřské školy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52" y="1542902"/>
            <a:ext cx="912440" cy="121658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10" y="1736606"/>
            <a:ext cx="857011" cy="11426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172" y="5457772"/>
            <a:ext cx="828136" cy="11041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20" y="1943441"/>
            <a:ext cx="849042" cy="113205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534" y="2297778"/>
            <a:ext cx="980304" cy="13070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240654" y="1155531"/>
            <a:ext cx="774613" cy="103281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04" y="1569389"/>
            <a:ext cx="705060" cy="94008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126" y="486638"/>
            <a:ext cx="907487" cy="120998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23" y="986728"/>
            <a:ext cx="812146" cy="108286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10" y="2424588"/>
            <a:ext cx="899579" cy="119943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75" y="5088328"/>
            <a:ext cx="864543" cy="1152724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21" y="1696620"/>
            <a:ext cx="812423" cy="1083231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171" y="4649371"/>
            <a:ext cx="639214" cy="852284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45" y="4609096"/>
            <a:ext cx="791695" cy="105559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734" y="3857853"/>
            <a:ext cx="913245" cy="121766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8" y="1643289"/>
            <a:ext cx="967376" cy="1289835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7" y="4693254"/>
            <a:ext cx="1213747" cy="764518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119" y="4669254"/>
            <a:ext cx="969794" cy="1293058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486" y="5496307"/>
            <a:ext cx="770332" cy="1027109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0" y="5578109"/>
            <a:ext cx="891907" cy="1144502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670" y="5578109"/>
            <a:ext cx="715890" cy="954520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876" y="3217787"/>
            <a:ext cx="760023" cy="1013364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887" y="773818"/>
            <a:ext cx="807150" cy="1076200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9001" y="5778545"/>
            <a:ext cx="838234" cy="985467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4760" y="5876649"/>
            <a:ext cx="971740" cy="728805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9478" y="4609096"/>
            <a:ext cx="709304" cy="945738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375" y="722521"/>
            <a:ext cx="1154692" cy="866019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211" y="4347455"/>
            <a:ext cx="770123" cy="1026830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471" y="2945584"/>
            <a:ext cx="760023" cy="1013364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197" y="1946593"/>
            <a:ext cx="1168085" cy="876064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00918" y="3024306"/>
            <a:ext cx="1260134" cy="945100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76" y="2983341"/>
            <a:ext cx="851452" cy="1135269"/>
          </a:xfrm>
          <a:prstGeom prst="rect">
            <a:avLst/>
          </a:prstGeom>
        </p:spPr>
      </p:pic>
      <p:pic>
        <p:nvPicPr>
          <p:cNvPr id="51" name="Obrázek 5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55" y="2983024"/>
            <a:ext cx="1090950" cy="818213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33" y="3114486"/>
            <a:ext cx="979091" cy="73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38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9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Použité materiály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1400" dirty="0"/>
              <a:t>z vlastních poznámek</a:t>
            </a:r>
          </a:p>
          <a:p>
            <a:pPr>
              <a:buFontTx/>
              <a:buChar char="-"/>
            </a:pPr>
            <a:r>
              <a:rPr lang="cs-CZ" sz="1400" dirty="0"/>
              <a:t>z materiálů od lektorek</a:t>
            </a:r>
          </a:p>
          <a:p>
            <a:pPr>
              <a:buFontTx/>
              <a:buChar char="-"/>
            </a:pPr>
            <a:r>
              <a:rPr lang="cs-CZ" sz="1400" dirty="0"/>
              <a:t>z internetových stránek školek</a:t>
            </a:r>
          </a:p>
          <a:p>
            <a:pPr>
              <a:buFontTx/>
              <a:buChar char="-"/>
            </a:pPr>
            <a:endParaRPr lang="cs-CZ" sz="1400" dirty="0"/>
          </a:p>
          <a:p>
            <a:pPr>
              <a:buFontTx/>
              <a:buChar char="-"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078475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závěr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468552" y="1875225"/>
            <a:ext cx="9986663" cy="4705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dirty="0"/>
              <a:t>Poděkování patří:                                                                      </a:t>
            </a:r>
          </a:p>
          <a:p>
            <a:pPr marL="0" indent="0">
              <a:buNone/>
            </a:pPr>
            <a:r>
              <a:rPr lang="cs-CZ" sz="1400" dirty="0"/>
              <a:t>                               ○ organizátorům stáže</a:t>
            </a:r>
          </a:p>
          <a:p>
            <a:pPr marL="0" indent="0">
              <a:buNone/>
            </a:pPr>
            <a:r>
              <a:rPr lang="cs-CZ" sz="1400" dirty="0"/>
              <a:t>                               ○ průvodci a lektorkám</a:t>
            </a:r>
          </a:p>
          <a:p>
            <a:pPr marL="0" indent="0">
              <a:buNone/>
            </a:pPr>
            <a:r>
              <a:rPr lang="cs-CZ" sz="1400" dirty="0"/>
              <a:t>                               ○ hostitelským školám</a:t>
            </a:r>
          </a:p>
          <a:p>
            <a:pPr marL="0" indent="0">
              <a:buNone/>
            </a:pPr>
            <a:r>
              <a:rPr lang="cs-CZ" sz="1400" dirty="0"/>
              <a:t>                               ○ celému kolektivu na stáži za vzájemnou podporu, za sdílení postřehů a  předávání  </a:t>
            </a:r>
          </a:p>
          <a:p>
            <a:pPr marL="0" indent="0">
              <a:buNone/>
            </a:pPr>
            <a:r>
              <a:rPr lang="cs-CZ" sz="1400" dirty="0"/>
              <a:t>                                  zkušeností ze stáže i kmenových školek v Praze, za společně strávené a prožité chvíle</a:t>
            </a:r>
          </a:p>
          <a:p>
            <a:pPr marL="0" indent="0">
              <a:buNone/>
            </a:pPr>
            <a:r>
              <a:rPr lang="cs-CZ" sz="1400" dirty="0"/>
              <a:t>                               ○ kmenové školce za uvolnění z pracovního  </a:t>
            </a:r>
          </a:p>
          <a:p>
            <a:pPr marL="0" indent="0">
              <a:buNone/>
            </a:pPr>
            <a:r>
              <a:rPr lang="cs-CZ" sz="1400" dirty="0"/>
              <a:t>                                   procesu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1292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rgbClr val="91D1E6"/>
            </a:gs>
            <a:gs pos="63000">
              <a:schemeClr val="tx2">
                <a:lumMod val="60000"/>
                <a:lumOff val="40000"/>
              </a:schemeClr>
            </a:gs>
            <a:gs pos="98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1" y="1795549"/>
            <a:ext cx="8534401" cy="4705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          </a:t>
            </a:r>
            <a:r>
              <a:rPr lang="cs-CZ" sz="1400" dirty="0"/>
              <a:t>Děkujeme za pozornost</a:t>
            </a:r>
          </a:p>
          <a:p>
            <a:pPr marL="0" indent="0">
              <a:buNone/>
            </a:pPr>
            <a:r>
              <a:rPr lang="cs-CZ" sz="1400" dirty="0"/>
              <a:t>                                    Dagmar Svitáková a Andrea Kudličková</a:t>
            </a:r>
          </a:p>
          <a:p>
            <a:pPr marL="0" indent="0">
              <a:buNone/>
            </a:pPr>
            <a:r>
              <a:rPr lang="cs-CZ" sz="1400" dirty="0"/>
              <a:t>                                    učitelky MŠ Čtyřlístek, Praha</a:t>
            </a:r>
          </a:p>
          <a:p>
            <a:pPr marL="0" indent="0">
              <a:buNone/>
            </a:pPr>
            <a:r>
              <a:rPr lang="cs-CZ" sz="1400" dirty="0"/>
              <a:t>                       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                       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26" y="4786060"/>
            <a:ext cx="2660077" cy="9262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433" y="4785463"/>
            <a:ext cx="870840" cy="92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94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1971A2"/>
            </a:gs>
            <a:gs pos="24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Obsah prezentace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r>
              <a:rPr lang="cs-CZ" sz="1400" dirty="0"/>
              <a:t>Úvod</a:t>
            </a:r>
          </a:p>
          <a:p>
            <a:r>
              <a:rPr lang="cs-CZ" sz="1400" dirty="0"/>
              <a:t>ŘECKO, oficiální název ŘECKÁ REPUBLIKA</a:t>
            </a:r>
          </a:p>
          <a:p>
            <a:r>
              <a:rPr lang="cs-CZ" sz="1400" dirty="0"/>
              <a:t>Školní vzdělávací systém v Řecku</a:t>
            </a:r>
          </a:p>
          <a:p>
            <a:r>
              <a:rPr lang="cs-CZ" sz="1400" dirty="0"/>
              <a:t>Z návštěvy mateřských škol v Aténách</a:t>
            </a:r>
          </a:p>
          <a:p>
            <a:r>
              <a:rPr lang="cs-CZ" sz="1400" dirty="0"/>
              <a:t>   ● 35. mateřská škola/ Dagmar Svitáková</a:t>
            </a:r>
          </a:p>
          <a:p>
            <a:r>
              <a:rPr lang="cs-CZ" sz="1400" dirty="0"/>
              <a:t>       Úspěchy 35. mateřské školy v Aténách</a:t>
            </a:r>
          </a:p>
          <a:p>
            <a:r>
              <a:rPr lang="cs-CZ" sz="1400" dirty="0"/>
              <a:t>   ● 31. mateřská škola/ Andrea Kudličková</a:t>
            </a:r>
          </a:p>
          <a:p>
            <a:r>
              <a:rPr lang="cs-CZ" sz="1400" dirty="0"/>
              <a:t>Metody práce s OMJ</a:t>
            </a:r>
          </a:p>
          <a:p>
            <a:r>
              <a:rPr lang="cs-CZ" sz="1400" dirty="0"/>
              <a:t>Přínos pro </a:t>
            </a:r>
            <a:r>
              <a:rPr lang="cs-CZ" sz="1400"/>
              <a:t>naší praxi</a:t>
            </a:r>
            <a:endParaRPr lang="cs-CZ" sz="1400" dirty="0"/>
          </a:p>
          <a:p>
            <a:r>
              <a:rPr lang="cs-CZ" sz="1400" dirty="0"/>
              <a:t>Fotodokumentace </a:t>
            </a:r>
          </a:p>
          <a:p>
            <a:r>
              <a:rPr lang="cs-CZ" sz="1400" dirty="0"/>
              <a:t>Použité materiály</a:t>
            </a:r>
          </a:p>
          <a:p>
            <a:r>
              <a:rPr lang="cs-CZ" sz="1400" dirty="0"/>
              <a:t>Závěr 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80" y="1240674"/>
            <a:ext cx="2114550" cy="21621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31695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9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90995" y="-523162"/>
            <a:ext cx="7870565" cy="1774768"/>
          </a:xfrm>
        </p:spPr>
        <p:txBody>
          <a:bodyPr/>
          <a:lstStyle/>
          <a:p>
            <a:r>
              <a:rPr lang="cs-CZ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Stáž - </a:t>
            </a:r>
            <a:r>
              <a:rPr lang="cs-CZ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řecko</a:t>
            </a:r>
            <a:endParaRPr lang="cs-CZ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9380" y="1530082"/>
            <a:ext cx="8553797" cy="392083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             Dagmar Svitáková</a:t>
            </a:r>
          </a:p>
          <a:p>
            <a:r>
              <a:rPr lang="cs-CZ" dirty="0"/>
              <a:t>             Andrea Kudličková</a:t>
            </a:r>
          </a:p>
          <a:p>
            <a:r>
              <a:rPr lang="cs-CZ" dirty="0"/>
              <a:t>             Atény</a:t>
            </a:r>
          </a:p>
          <a:p>
            <a:r>
              <a:rPr lang="cs-CZ" dirty="0"/>
              <a:t>             26.9. – 29.9. 2021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VŠICHNI JSME TU KAMARÁDI II.</a:t>
            </a:r>
          </a:p>
          <a:p>
            <a:endParaRPr lang="cs-CZ" dirty="0"/>
          </a:p>
          <a:p>
            <a:r>
              <a:rPr lang="cs-CZ" dirty="0"/>
              <a:t>Mateřská škola Čtyřlístek, Praha x 35. mateřská škola, Atény</a:t>
            </a:r>
          </a:p>
          <a:p>
            <a:r>
              <a:rPr lang="cs-CZ" dirty="0"/>
              <a:t>                                                          31. mateřská škola, Atény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566" y="1574188"/>
            <a:ext cx="2356898" cy="15715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560" y="4798636"/>
            <a:ext cx="26670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09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285750"/>
            <a:ext cx="8534400" cy="150979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ŘECKO, ŘECKÁ REPUBLIKA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795549"/>
            <a:ext cx="8534401" cy="4879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dirty="0"/>
              <a:t>    - hlavní město:  Atény</a:t>
            </a:r>
          </a:p>
          <a:p>
            <a:pPr marL="0" indent="0">
              <a:buNone/>
            </a:pPr>
            <a:r>
              <a:rPr lang="cs-CZ" sz="1400" dirty="0"/>
              <a:t>    - státní zřízení:  pluralitní republika, jednokomorový parlament</a:t>
            </a:r>
          </a:p>
          <a:p>
            <a:pPr marL="0" indent="0">
              <a:buNone/>
            </a:pPr>
            <a:r>
              <a:rPr lang="cs-CZ" sz="1400" dirty="0"/>
              <a:t>    - náboženství:  98% populace vyznává pravoslavnou církev, další   </a:t>
            </a:r>
          </a:p>
          <a:p>
            <a:pPr marL="0" indent="0">
              <a:buNone/>
            </a:pPr>
            <a:r>
              <a:rPr lang="cs-CZ" sz="1400" dirty="0"/>
              <a:t>      zastoupení církev římsko-katolická, židovská a muslimská</a:t>
            </a:r>
          </a:p>
          <a:p>
            <a:pPr marL="0" indent="0">
              <a:buNone/>
            </a:pPr>
            <a:r>
              <a:rPr lang="cs-CZ" sz="1400" dirty="0"/>
              <a:t>    - úřední jazyk: řečtina ( v celém Řecku se domluvíte i angličtinou )</a:t>
            </a:r>
          </a:p>
          <a:p>
            <a:pPr marL="0" indent="0">
              <a:buNone/>
            </a:pPr>
            <a:r>
              <a:rPr lang="cs-CZ" sz="1400" dirty="0"/>
              <a:t>    - časový posun: + 1 hodina</a:t>
            </a:r>
          </a:p>
          <a:p>
            <a:pPr marL="0" indent="0">
              <a:buNone/>
            </a:pPr>
            <a:r>
              <a:rPr lang="cs-CZ" sz="1400" dirty="0"/>
              <a:t>    - počet obyvatel: 10 900 000</a:t>
            </a:r>
          </a:p>
          <a:p>
            <a:pPr marL="0" indent="0">
              <a:buNone/>
            </a:pPr>
            <a:r>
              <a:rPr lang="cs-CZ" sz="1400" dirty="0"/>
              <a:t>    - rozloha:131 957 km²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85" y="4322618"/>
            <a:ext cx="1243584" cy="18653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186" y="885374"/>
            <a:ext cx="2028825" cy="182034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28" y="1431963"/>
            <a:ext cx="1506538" cy="100484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69" y="4939638"/>
            <a:ext cx="1872534" cy="12483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46" y="2909887"/>
            <a:ext cx="1543050" cy="10287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444" y="1878849"/>
            <a:ext cx="1430858" cy="98214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194" y="5471587"/>
            <a:ext cx="1525076" cy="98214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28" y="5340979"/>
            <a:ext cx="1638300" cy="102750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003" y="1431963"/>
            <a:ext cx="1562208" cy="982149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27" y="1459748"/>
            <a:ext cx="1318644" cy="98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93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7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ŠKOLSTVÍ V ŘECKU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2111432"/>
            <a:ext cx="8534401" cy="51954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Vzdělávací systém je rozdělen na tři stupně</a:t>
            </a:r>
          </a:p>
          <a:p>
            <a:pPr marL="0" indent="0">
              <a:buNone/>
            </a:pPr>
            <a:r>
              <a:rPr lang="cs-CZ" sz="1400" dirty="0"/>
              <a:t>- předškolní a primární vzdělávání, sekundární vzdělávání ( 2 cykly ) a terciální vzdělávání</a:t>
            </a:r>
          </a:p>
          <a:p>
            <a:pPr marL="0" indent="0">
              <a:buNone/>
            </a:pPr>
            <a:r>
              <a:rPr lang="cs-CZ" sz="1400" dirty="0"/>
              <a:t>- povinná školní docházka od září 2021 od 4 let ( 2 roky MŠ, 6 let ZŠ, 3 roky gymnázium )</a:t>
            </a:r>
          </a:p>
          <a:p>
            <a:pPr marL="0" indent="0">
              <a:buNone/>
            </a:pPr>
            <a:r>
              <a:rPr lang="cs-CZ" sz="1400" dirty="0"/>
              <a:t>- školní rok od v poloviny měsíce září do poloviny měsíce června</a:t>
            </a:r>
          </a:p>
          <a:p>
            <a:pPr marL="0" indent="0">
              <a:buNone/>
            </a:pPr>
            <a:r>
              <a:rPr lang="cs-CZ" sz="1400" dirty="0"/>
              <a:t>- letní prázdniny ( 3 měsíce )</a:t>
            </a:r>
          </a:p>
          <a:p>
            <a:pPr marL="0" indent="0">
              <a:buNone/>
            </a:pPr>
            <a:r>
              <a:rPr lang="cs-CZ" sz="1400" dirty="0"/>
              <a:t>- během školního roku dodržují  vánoční prázdniny ( 2 týdny )</a:t>
            </a:r>
          </a:p>
          <a:p>
            <a:pPr marL="0" indent="0">
              <a:buNone/>
            </a:pPr>
            <a:r>
              <a:rPr lang="cs-CZ" sz="1400" dirty="0"/>
              <a:t>                                                       velikonoční prázdniny ( 2 týdny )</a:t>
            </a:r>
          </a:p>
          <a:p>
            <a:pPr marL="0" indent="0">
              <a:buNone/>
            </a:pPr>
            <a:r>
              <a:rPr lang="cs-CZ" sz="1400" dirty="0"/>
              <a:t>                                                       státní svátky ( 28.10. a 25.3. )</a:t>
            </a:r>
          </a:p>
          <a:p>
            <a:pPr marL="0" indent="0">
              <a:buNone/>
            </a:pPr>
            <a:r>
              <a:rPr lang="cs-CZ" sz="1400" dirty="0"/>
              <a:t>                                                       školení učitelů ( 6 dnů )</a:t>
            </a:r>
          </a:p>
          <a:p>
            <a:pPr marL="0" indent="0">
              <a:buNone/>
            </a:pPr>
            <a:r>
              <a:rPr lang="cs-CZ" sz="1400" dirty="0"/>
              <a:t> 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196" y="1240674"/>
            <a:ext cx="1865376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33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522514"/>
            <a:ext cx="8534400" cy="127303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Školství v </a:t>
            </a:r>
            <a:r>
              <a:rPr lang="cs-CZ" dirty="0" err="1">
                <a:solidFill>
                  <a:srgbClr val="0070C0"/>
                </a:solidFill>
              </a:rPr>
              <a:t>řecku</a:t>
            </a:r>
            <a:r>
              <a:rPr lang="cs-CZ" dirty="0">
                <a:solidFill>
                  <a:srgbClr val="0070C0"/>
                </a:solidFill>
              </a:rPr>
              <a:t/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sz="1800" dirty="0">
                <a:solidFill>
                  <a:srgbClr val="0070C0"/>
                </a:solidFill>
              </a:rPr>
              <a:t>všeobecné informace k primárnímu školství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699259"/>
            <a:ext cx="8924608" cy="4975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dirty="0"/>
              <a:t>     ● maximální  počet zapsaných dětí na třídu je 25</a:t>
            </a:r>
          </a:p>
          <a:p>
            <a:pPr marL="0" indent="0">
              <a:buNone/>
            </a:pPr>
            <a:r>
              <a:rPr lang="cs-CZ" sz="1400" dirty="0"/>
              <a:t>     ● školní rok pro primární a sekundární vzdělávání ( předškoláci až děti z lycea ) začíná v polovině                 </a:t>
            </a:r>
          </a:p>
          <a:p>
            <a:pPr marL="0" indent="0">
              <a:buNone/>
            </a:pPr>
            <a:r>
              <a:rPr lang="cs-CZ" sz="1400" dirty="0"/>
              <a:t>        září a končí v polovině června</a:t>
            </a:r>
          </a:p>
          <a:p>
            <a:pPr marL="0" indent="0">
              <a:buNone/>
            </a:pPr>
            <a:r>
              <a:rPr lang="cs-CZ" sz="1400" dirty="0"/>
              <a:t>     ● běžný školní den začíná v 8:15 hod., hodiny trvají 45 až 90 minut se třemi přestávkami</a:t>
            </a:r>
          </a:p>
          <a:p>
            <a:pPr marL="0" indent="0">
              <a:buNone/>
            </a:pPr>
            <a:r>
              <a:rPr lang="cs-CZ" sz="1400" dirty="0"/>
              <a:t>     ● Národní vzdělávací program připravuje Pedagogický institut, schvaluje Ministerstvo školství a         </a:t>
            </a:r>
          </a:p>
          <a:p>
            <a:pPr marL="0" indent="0">
              <a:buNone/>
            </a:pPr>
            <a:r>
              <a:rPr lang="cs-CZ" sz="1400" dirty="0"/>
              <a:t>         náboženských záležitostí ( v mateřských školách se neplánuje, roční plány se nevytváří,         </a:t>
            </a:r>
          </a:p>
          <a:p>
            <a:pPr marL="0" indent="0">
              <a:buNone/>
            </a:pPr>
            <a:r>
              <a:rPr lang="cs-CZ" sz="1400" dirty="0"/>
              <a:t>         vychází z potřeb dětí, vytváří různé projekty a projektové aktivity)</a:t>
            </a:r>
          </a:p>
          <a:p>
            <a:pPr marL="0" indent="0">
              <a:buNone/>
            </a:pPr>
            <a:r>
              <a:rPr lang="cs-CZ" sz="1400" dirty="0"/>
              <a:t>     ● vedení školy si své učitele nevybírá, rozhoduje Ministerstvo školství</a:t>
            </a:r>
          </a:p>
          <a:p>
            <a:pPr marL="0" indent="0">
              <a:buNone/>
            </a:pPr>
            <a:r>
              <a:rPr lang="cs-CZ" sz="1400" dirty="0"/>
              <a:t>     ● služby pedagogů se střídají po roce, každý rok musí žádat o přijetí</a:t>
            </a:r>
          </a:p>
          <a:p>
            <a:pPr marL="0" indent="0">
              <a:buNone/>
            </a:pPr>
            <a:r>
              <a:rPr lang="cs-CZ" sz="1400" dirty="0"/>
              <a:t>     ● školy jsou autonomní, není zaveden kontrolní orgán</a:t>
            </a:r>
          </a:p>
          <a:p>
            <a:pPr marL="0" indent="0">
              <a:buNone/>
            </a:pPr>
            <a:r>
              <a:rPr lang="cs-CZ" sz="1400" dirty="0"/>
              <a:t>     ● pedagogové mají povinné vysokoškolské vzdělání, další vzdělávání a rozšiřování vzdělání si   </a:t>
            </a:r>
          </a:p>
          <a:p>
            <a:pPr marL="0" indent="0">
              <a:buNone/>
            </a:pPr>
            <a:r>
              <a:rPr lang="cs-CZ" sz="1400" dirty="0"/>
              <a:t>        hradí ze svého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19" y="658607"/>
            <a:ext cx="1155220" cy="18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03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Vzdělávací cíle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761999" y="1356072"/>
            <a:ext cx="8534401" cy="5501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dirty="0"/>
              <a:t>Rozvoj kognitivních schopností</a:t>
            </a:r>
          </a:p>
          <a:p>
            <a:pPr marL="0" indent="0">
              <a:buNone/>
            </a:pPr>
            <a:r>
              <a:rPr lang="cs-CZ" sz="1400" dirty="0"/>
              <a:t>Rozvoj sociálních dovedností</a:t>
            </a:r>
          </a:p>
          <a:p>
            <a:pPr marL="0" indent="0">
              <a:buNone/>
            </a:pPr>
            <a:r>
              <a:rPr lang="cs-CZ" sz="1400" dirty="0"/>
              <a:t>Rozvoj kreativity</a:t>
            </a:r>
          </a:p>
          <a:p>
            <a:pPr marL="0" indent="0">
              <a:buNone/>
            </a:pPr>
            <a:r>
              <a:rPr lang="cs-CZ" sz="1400" dirty="0"/>
              <a:t>Rozvoj chápání matematických pojmů, symbolů</a:t>
            </a:r>
          </a:p>
          <a:p>
            <a:pPr marL="0" indent="0">
              <a:buNone/>
            </a:pPr>
            <a:r>
              <a:rPr lang="cs-CZ" sz="1400" dirty="0"/>
              <a:t>Výtvarná výchova</a:t>
            </a:r>
          </a:p>
          <a:p>
            <a:pPr marL="0" indent="0">
              <a:buNone/>
            </a:pPr>
            <a:r>
              <a:rPr lang="cs-CZ" sz="1400" dirty="0"/>
              <a:t>Spolupráce 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>
              <a:buFontTx/>
              <a:buChar char="-"/>
            </a:pPr>
            <a:r>
              <a:rPr lang="cs-CZ" sz="1400" dirty="0"/>
              <a:t>základním vzdělávacím jazykem je řečtina a povinná angličtina ( od MŠ ),                                od 5. třídy volitelný jazyk ( francouzština, němčina, … )</a:t>
            </a:r>
          </a:p>
          <a:p>
            <a:pPr>
              <a:buFontTx/>
              <a:buChar char="-"/>
            </a:pPr>
            <a:r>
              <a:rPr lang="cs-CZ" sz="1400" dirty="0"/>
              <a:t>klasifikace dětí, hodnocení dětí začíná od 3. třídy ( hodnotící škála A, B. C ), od 5. třídy povinné jsou zavedeny povinné zkoušky ( hodnotící škála1 – 10, 10 je nejlepší, nižší třídy se nehodnotí 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5210175"/>
            <a:ext cx="1103757" cy="111054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1019175"/>
            <a:ext cx="2152650" cy="212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10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8000">
              <a:srgbClr val="43A9CD"/>
            </a:gs>
            <a:gs pos="24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775652" y="211974"/>
            <a:ext cx="8534400" cy="110974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Mateřské školy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sz="1800" dirty="0">
                <a:solidFill>
                  <a:srgbClr val="0070C0"/>
                </a:solidFill>
              </a:rPr>
              <a:t>primární vzdělávání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737360"/>
            <a:ext cx="8534401" cy="4937760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sz="1600" dirty="0"/>
          </a:p>
          <a:p>
            <a:pPr>
              <a:buFontTx/>
              <a:buChar char="-"/>
            </a:pPr>
            <a:endParaRPr lang="cs-CZ" sz="1600" dirty="0"/>
          </a:p>
          <a:p>
            <a:pPr>
              <a:buFontTx/>
              <a:buChar char="-"/>
            </a:pPr>
            <a:r>
              <a:rPr lang="cs-CZ" sz="1800" dirty="0"/>
              <a:t>státní mateřské školy jsou bezplatné, soukromé placené</a:t>
            </a:r>
          </a:p>
          <a:p>
            <a:pPr>
              <a:buFontTx/>
              <a:buChar char="-"/>
            </a:pPr>
            <a:r>
              <a:rPr lang="cs-CZ" sz="1800" dirty="0"/>
              <a:t> dva typy škol MŠ s polodenní docházkou 8:15 hod. – 12:15 hod.</a:t>
            </a:r>
          </a:p>
          <a:p>
            <a:pPr>
              <a:buFontTx/>
              <a:buChar char="-"/>
            </a:pPr>
            <a:r>
              <a:rPr lang="cs-CZ" sz="1800" dirty="0"/>
              <a:t>                         MŠ s celodenní docházkou 8:15 hod. – 16:00 hod.</a:t>
            </a:r>
          </a:p>
          <a:p>
            <a:pPr>
              <a:buFontTx/>
              <a:buChar char="-"/>
            </a:pPr>
            <a:r>
              <a:rPr lang="cs-CZ" sz="1800" dirty="0"/>
              <a:t>stravování není zajištěno, děti si nosí jídlo z domova, pro děti ze sociálně slabších rodin zajišťují neziskové organizace</a:t>
            </a:r>
          </a:p>
          <a:p>
            <a:pPr>
              <a:buFontTx/>
              <a:buChar char="-"/>
            </a:pPr>
            <a:r>
              <a:rPr lang="cs-CZ" sz="1800" dirty="0"/>
              <a:t>do škol se děti zapisují podle spádovosti, rodiče si nemohou volit</a:t>
            </a:r>
          </a:p>
          <a:p>
            <a:pPr>
              <a:buFontTx/>
              <a:buChar char="-"/>
            </a:pPr>
            <a:r>
              <a:rPr lang="cs-CZ" sz="1800" dirty="0"/>
              <a:t>docházka je povinná 2 roky před nástupem do ZŠ</a:t>
            </a:r>
          </a:p>
          <a:p>
            <a:pPr>
              <a:buFontTx/>
              <a:buChar char="-"/>
            </a:pPr>
            <a:r>
              <a:rPr lang="cs-CZ" sz="1800" dirty="0"/>
              <a:t>ve školkách se neplánuje, vše vychází z potřeb dětí</a:t>
            </a:r>
          </a:p>
          <a:p>
            <a:pPr>
              <a:buFontTx/>
              <a:buChar char="-"/>
            </a:pPr>
            <a:r>
              <a:rPr lang="cs-CZ" sz="1800" dirty="0"/>
              <a:t>pán/program není daný, pouze doporučený, jak by měl probíhat</a:t>
            </a:r>
          </a:p>
          <a:p>
            <a:pPr>
              <a:buFontTx/>
              <a:buChar char="-"/>
            </a:pPr>
            <a:r>
              <a:rPr lang="cs-CZ" sz="1800" dirty="0"/>
              <a:t> předškolní vzdělávání přispívá k přirozenému hladkému začleňování dětí do primárního vzdělávacího stupně</a:t>
            </a:r>
          </a:p>
          <a:p>
            <a:pPr>
              <a:buFontTx/>
              <a:buChar char="-"/>
            </a:pPr>
            <a:r>
              <a:rPr lang="cs-CZ" sz="1800" dirty="0"/>
              <a:t>se školou pracuje školní psycholog ( dochází pravidelně )</a:t>
            </a:r>
          </a:p>
          <a:p>
            <a:pPr>
              <a:buFontTx/>
              <a:buChar char="-"/>
            </a:pPr>
            <a:r>
              <a:rPr lang="cs-CZ" sz="1800" dirty="0"/>
              <a:t>od září 2021 je zařazena výuka anglického jazyka, dochází  učitel s aprobací</a:t>
            </a:r>
          </a:p>
          <a:p>
            <a:pPr>
              <a:buFontTx/>
              <a:buChar char="-"/>
            </a:pPr>
            <a:r>
              <a:rPr lang="cs-CZ" sz="1800" dirty="0"/>
              <a:t>velice dobře spolupracují s rodinou, rodiče se zapojují ( většina matek nepracuje )</a:t>
            </a:r>
          </a:p>
          <a:p>
            <a:pPr>
              <a:buFontTx/>
              <a:buChar char="-"/>
            </a:pPr>
            <a:r>
              <a:rPr lang="cs-CZ" sz="1800" dirty="0"/>
              <a:t>alternativní mateřské školy – </a:t>
            </a:r>
            <a:r>
              <a:rPr lang="cs-CZ" sz="1800" dirty="0" err="1"/>
              <a:t>Montessori</a:t>
            </a:r>
            <a:r>
              <a:rPr lang="cs-CZ" sz="1800" dirty="0"/>
              <a:t> mateřská škola</a:t>
            </a:r>
          </a:p>
          <a:p>
            <a:pPr>
              <a:buFontTx/>
              <a:buChar char="-"/>
            </a:pPr>
            <a:r>
              <a:rPr lang="cs-CZ" sz="1800" dirty="0"/>
              <a:t>                                                  </a:t>
            </a:r>
            <a:r>
              <a:rPr lang="cs-CZ" sz="1800" dirty="0" err="1"/>
              <a:t>Walfdorfská</a:t>
            </a:r>
            <a:r>
              <a:rPr lang="cs-CZ" sz="1800" dirty="0"/>
              <a:t> mateřská škola</a:t>
            </a:r>
          </a:p>
          <a:p>
            <a:pPr>
              <a:buFontTx/>
              <a:buChar char="-"/>
            </a:pPr>
            <a:endParaRPr lang="cs-CZ" sz="1800" dirty="0"/>
          </a:p>
          <a:p>
            <a:pPr>
              <a:buFontTx/>
              <a:buChar char="-"/>
            </a:pPr>
            <a:endParaRPr lang="cs-CZ" sz="1800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68" y="615698"/>
            <a:ext cx="1855519" cy="178718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354" y="5296619"/>
            <a:ext cx="1232588" cy="115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96646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1944</TotalTime>
  <Words>2525</Words>
  <Application>Microsoft Office PowerPoint</Application>
  <PresentationFormat>Vlastní</PresentationFormat>
  <Paragraphs>232</Paragraphs>
  <Slides>26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Řez</vt:lpstr>
      <vt:lpstr>logo</vt:lpstr>
      <vt:lpstr>Stáž - řecko</vt:lpstr>
      <vt:lpstr>Obsah prezentace</vt:lpstr>
      <vt:lpstr>Stáž - řecko</vt:lpstr>
      <vt:lpstr>ŘECKO, ŘECKÁ REPUBLIKA</vt:lpstr>
      <vt:lpstr>ŠKOLSTVÍ V ŘECKU</vt:lpstr>
      <vt:lpstr>Školství v řecku všeobecné informace k primárnímu školství</vt:lpstr>
      <vt:lpstr>Vzdělávací cíle</vt:lpstr>
      <vt:lpstr>Mateřské školy primární vzdělávání</vt:lpstr>
      <vt:lpstr>základní školy primární vzdělávání</vt:lpstr>
      <vt:lpstr>Z Návštěvy 35. mateřské školy  zpracovala Dagmar svitáková</vt:lpstr>
      <vt:lpstr>Z Návštěvy 35. mateřské školy  zpracovala Dagmar svitáková </vt:lpstr>
      <vt:lpstr>Z Návštěvy 35. mateřské školy  zpracovala Dagmar svitáková</vt:lpstr>
      <vt:lpstr>Z Návštěvy 35. mateřské školy  zpracovala Dagmar svitáková  - první pololetí</vt:lpstr>
      <vt:lpstr>Prezentace aplikace PowerPoint</vt:lpstr>
      <vt:lpstr>Z návštěvy 35. Mateřské školy Zpracovala Dagmar Svitáková</vt:lpstr>
      <vt:lpstr>Úspěchy 35. mš v aténách</vt:lpstr>
      <vt:lpstr>Z návštěvy 31.mateřské školy zpracovala andrea kudličková  </vt:lpstr>
      <vt:lpstr>Z návštěvy 31.mateřské školy zpracovala andrea kudličková  </vt:lpstr>
      <vt:lpstr>Metody práce pro děti s omj</vt:lpstr>
      <vt:lpstr>Přínos pro naší praxi</vt:lpstr>
      <vt:lpstr>fotodokumentace</vt:lpstr>
      <vt:lpstr>fotodokumentace</vt:lpstr>
      <vt:lpstr>Použité materiály</vt:lpstr>
      <vt:lpstr>závěr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- řecko</dc:title>
  <dc:creator>Dagmar</dc:creator>
  <cp:lastModifiedBy>skolka</cp:lastModifiedBy>
  <cp:revision>179</cp:revision>
  <cp:lastPrinted>2021-11-06T19:45:27Z</cp:lastPrinted>
  <dcterms:created xsi:type="dcterms:W3CDTF">2021-11-06T08:20:39Z</dcterms:created>
  <dcterms:modified xsi:type="dcterms:W3CDTF">2022-04-21T09:18:34Z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5b24b8-e69b-4583-bfd0-d64b5cee0119_Enabled">
    <vt:lpwstr>true</vt:lpwstr>
  </property>
  <property fmtid="{D5CDD505-2E9C-101B-9397-08002B2CF9AE}" pid="3" name="MSIP_Label_455b24b8-e69b-4583-bfd0-d64b5cee0119_SetDate">
    <vt:lpwstr>2022-01-02T17:12:06Z</vt:lpwstr>
  </property>
  <property fmtid="{D5CDD505-2E9C-101B-9397-08002B2CF9AE}" pid="4" name="MSIP_Label_455b24b8-e69b-4583-bfd0-d64b5cee0119_Method">
    <vt:lpwstr>Privileged</vt:lpwstr>
  </property>
  <property fmtid="{D5CDD505-2E9C-101B-9397-08002B2CF9AE}" pid="5" name="MSIP_Label_455b24b8-e69b-4583-bfd0-d64b5cee0119_Name">
    <vt:lpwstr>Public</vt:lpwstr>
  </property>
  <property fmtid="{D5CDD505-2E9C-101B-9397-08002B2CF9AE}" pid="6" name="MSIP_Label_455b24b8-e69b-4583-bfd0-d64b5cee0119_SiteId">
    <vt:lpwstr>05d75c05-fa1a-42e7-9cf1-eb416c396f2d</vt:lpwstr>
  </property>
  <property fmtid="{D5CDD505-2E9C-101B-9397-08002B2CF9AE}" pid="7" name="MSIP_Label_455b24b8-e69b-4583-bfd0-d64b5cee0119_ActionId">
    <vt:lpwstr>57e77314-ed90-4763-ac4b-f59c8039eee8</vt:lpwstr>
  </property>
  <property fmtid="{D5CDD505-2E9C-101B-9397-08002B2CF9AE}" pid="8" name="MSIP_Label_455b24b8-e69b-4583-bfd0-d64b5cee0119_ContentBits">
    <vt:lpwstr>2</vt:lpwstr>
  </property>
</Properties>
</file>